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401" r:id="rId5"/>
    <p:sldId id="284" r:id="rId6"/>
    <p:sldId id="387" r:id="rId7"/>
    <p:sldId id="378" r:id="rId8"/>
    <p:sldId id="398" r:id="rId9"/>
    <p:sldId id="396" r:id="rId10"/>
    <p:sldId id="400" r:id="rId11"/>
    <p:sldId id="285" r:id="rId12"/>
    <p:sldId id="283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gxod2keydf5Ax9mctCQTHLIuTR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63"/>
  </p:normalViewPr>
  <p:slideViewPr>
    <p:cSldViewPr snapToGrid="0">
      <p:cViewPr varScale="1">
        <p:scale>
          <a:sx n="114" d="100"/>
          <a:sy n="114" d="100"/>
        </p:scale>
        <p:origin x="160" y="7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2dae28b8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72dae28b8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1372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2a9dbf3d9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g82a9dbf3d9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2dae28b8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72dae28b8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2dae28b8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72dae28b8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274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2dae28b8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72dae28b8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6042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189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075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6861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73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- Project Logo">
  <p:cSld name="1_Title Slide - Project Log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body" idx="1"/>
          </p:nvPr>
        </p:nvSpPr>
        <p:spPr>
          <a:xfrm>
            <a:off x="3736975" y="1252017"/>
            <a:ext cx="4322144" cy="1348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" name="Google Shape;15;p26"/>
          <p:cNvCxnSpPr/>
          <p:nvPr/>
        </p:nvCxnSpPr>
        <p:spPr>
          <a:xfrm>
            <a:off x="3839856" y="2780783"/>
            <a:ext cx="4219263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17;p26" descr="NREL_logo_2009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6827" y="275515"/>
            <a:ext cx="1893428" cy="50350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6"/>
          <p:cNvSpPr txBox="1">
            <a:spLocks noGrp="1"/>
          </p:cNvSpPr>
          <p:nvPr>
            <p:ph type="body" idx="2"/>
          </p:nvPr>
        </p:nvSpPr>
        <p:spPr>
          <a:xfrm>
            <a:off x="3736975" y="2961483"/>
            <a:ext cx="4322763" cy="110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body" idx="3"/>
          </p:nvPr>
        </p:nvSpPr>
        <p:spPr>
          <a:xfrm>
            <a:off x="3736975" y="4225246"/>
            <a:ext cx="4322763" cy="32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0" name="Google Shape;20;p26"/>
          <p:cNvCxnSpPr/>
          <p:nvPr/>
        </p:nvCxnSpPr>
        <p:spPr>
          <a:xfrm rot="10800000">
            <a:off x="3556461" y="1322353"/>
            <a:ext cx="0" cy="343219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26"/>
          <p:cNvSpPr>
            <a:spLocks noGrp="1"/>
          </p:cNvSpPr>
          <p:nvPr>
            <p:ph type="pic" idx="4"/>
          </p:nvPr>
        </p:nvSpPr>
        <p:spPr>
          <a:xfrm>
            <a:off x="334963" y="1404938"/>
            <a:ext cx="3021012" cy="314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6"/>
          <p:cNvSpPr>
            <a:spLocks noGrp="1"/>
          </p:cNvSpPr>
          <p:nvPr>
            <p:ph type="pic" idx="5"/>
          </p:nvPr>
        </p:nvSpPr>
        <p:spPr>
          <a:xfrm>
            <a:off x="3239609" y="22334"/>
            <a:ext cx="2442560" cy="107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6"/>
          <p:cNvSpPr>
            <a:spLocks noGrp="1"/>
          </p:cNvSpPr>
          <p:nvPr>
            <p:ph type="pic" idx="6"/>
          </p:nvPr>
        </p:nvSpPr>
        <p:spPr>
          <a:xfrm>
            <a:off x="6011222" y="22334"/>
            <a:ext cx="2442560" cy="107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- Two Lists">
  <p:cSld name="2_Content - Two Lis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/>
          <p:nvPr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152775" y="746184"/>
            <a:ext cx="4315051" cy="397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3999" cy="624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body" idx="2"/>
          </p:nvPr>
        </p:nvSpPr>
        <p:spPr>
          <a:xfrm>
            <a:off x="4676176" y="746183"/>
            <a:ext cx="4315051" cy="397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 - Flow Chart">
  <p:cSld name="3_Content - Flow Char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8"/>
          <p:cNvSpPr txBox="1"/>
          <p:nvPr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8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3999" cy="624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/>
          <p:nvPr/>
        </p:nvSpPr>
        <p:spPr>
          <a:xfrm>
            <a:off x="2447016" y="944806"/>
            <a:ext cx="2124984" cy="94438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848484"/>
                </a:solidFill>
                <a:latin typeface="Calibri"/>
                <a:ea typeface="Calibri"/>
                <a:cs typeface="Calibri"/>
                <a:sym typeface="Calibri"/>
              </a:rPr>
              <a:t>Schemas</a:t>
            </a:r>
            <a:endParaRPr sz="1800" b="0" i="0" u="none" strike="noStrike" cap="none">
              <a:solidFill>
                <a:srgbClr val="848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5211" y="3343096"/>
            <a:ext cx="2968052" cy="123767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8"/>
          <p:cNvSpPr/>
          <p:nvPr/>
        </p:nvSpPr>
        <p:spPr>
          <a:xfrm>
            <a:off x="4729396" y="945576"/>
            <a:ext cx="2124984" cy="94438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848484"/>
                </a:solidFill>
                <a:latin typeface="Calibri"/>
                <a:ea typeface="Calibri"/>
                <a:cs typeface="Calibri"/>
                <a:sym typeface="Calibri"/>
              </a:rPr>
              <a:t>Use Case Repository</a:t>
            </a:r>
            <a:endParaRPr sz="1800" b="0" i="0" u="none" strike="noStrike" cap="none">
              <a:solidFill>
                <a:srgbClr val="848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8"/>
          <p:cNvSpPr/>
          <p:nvPr/>
        </p:nvSpPr>
        <p:spPr>
          <a:xfrm>
            <a:off x="2516180" y="1339486"/>
            <a:ext cx="951875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BSync 1.0.0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8"/>
          <p:cNvSpPr/>
          <p:nvPr/>
        </p:nvSpPr>
        <p:spPr>
          <a:xfrm>
            <a:off x="4159514" y="2394650"/>
            <a:ext cx="951875" cy="413666"/>
          </a:xfrm>
          <a:prstGeom prst="rect">
            <a:avLst/>
          </a:prstGeom>
          <a:solidFill>
            <a:srgbClr val="D0E8B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Selection Tool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" name="Google Shape;87;p38"/>
          <p:cNvCxnSpPr/>
          <p:nvPr/>
        </p:nvCxnSpPr>
        <p:spPr>
          <a:xfrm>
            <a:off x="3785016" y="2601483"/>
            <a:ext cx="314794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sp>
        <p:nvSpPr>
          <p:cNvPr id="88" name="Google Shape;88;p38"/>
          <p:cNvSpPr/>
          <p:nvPr/>
        </p:nvSpPr>
        <p:spPr>
          <a:xfrm>
            <a:off x="4820270" y="1326909"/>
            <a:ext cx="951875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Case 1 (.sch)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8"/>
          <p:cNvSpPr/>
          <p:nvPr/>
        </p:nvSpPr>
        <p:spPr>
          <a:xfrm>
            <a:off x="5837325" y="1341966"/>
            <a:ext cx="951875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Case 2 (.sch)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" name="Google Shape;90;p38"/>
          <p:cNvCxnSpPr/>
          <p:nvPr/>
        </p:nvCxnSpPr>
        <p:spPr>
          <a:xfrm>
            <a:off x="4112115" y="1987963"/>
            <a:ext cx="213483" cy="30868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cxnSp>
        <p:nvCxnSpPr>
          <p:cNvPr id="91" name="Google Shape;91;p38"/>
          <p:cNvCxnSpPr/>
          <p:nvPr/>
        </p:nvCxnSpPr>
        <p:spPr>
          <a:xfrm flipH="1">
            <a:off x="4850439" y="1999153"/>
            <a:ext cx="260950" cy="28392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sp>
        <p:nvSpPr>
          <p:cNvPr id="92" name="Google Shape;92;p38"/>
          <p:cNvSpPr/>
          <p:nvPr/>
        </p:nvSpPr>
        <p:spPr>
          <a:xfrm>
            <a:off x="5666043" y="2394650"/>
            <a:ext cx="951875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BEDES Mappings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" name="Google Shape;93;p38"/>
          <p:cNvCxnSpPr/>
          <p:nvPr/>
        </p:nvCxnSpPr>
        <p:spPr>
          <a:xfrm rot="10800000">
            <a:off x="5212702" y="2601483"/>
            <a:ext cx="317326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sp>
        <p:nvSpPr>
          <p:cNvPr id="94" name="Google Shape;94;p38"/>
          <p:cNvSpPr/>
          <p:nvPr/>
        </p:nvSpPr>
        <p:spPr>
          <a:xfrm>
            <a:off x="4829237" y="3257789"/>
            <a:ext cx="951875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Validation Reports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38"/>
          <p:cNvCxnSpPr/>
          <p:nvPr/>
        </p:nvCxnSpPr>
        <p:spPr>
          <a:xfrm>
            <a:off x="4829237" y="2897672"/>
            <a:ext cx="151677" cy="26289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sp>
        <p:nvSpPr>
          <p:cNvPr id="96" name="Google Shape;96;p38"/>
          <p:cNvSpPr/>
          <p:nvPr/>
        </p:nvSpPr>
        <p:spPr>
          <a:xfrm>
            <a:off x="3557846" y="1331991"/>
            <a:ext cx="951875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BSync 2.0.0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8"/>
          <p:cNvSpPr/>
          <p:nvPr/>
        </p:nvSpPr>
        <p:spPr>
          <a:xfrm>
            <a:off x="2650544" y="2385939"/>
            <a:ext cx="951875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BuildingSync Instance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8"/>
          <p:cNvSpPr/>
          <p:nvPr/>
        </p:nvSpPr>
        <p:spPr>
          <a:xfrm rot="-5400000">
            <a:off x="5769051" y="3684802"/>
            <a:ext cx="193763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Credit: Nicholas Long, NREL</a:t>
            </a:r>
            <a:endParaRPr sz="6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- White">
  <p:cSld name="Transition Slide - Whit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 txBox="1">
            <a:spLocks noGrp="1"/>
          </p:cNvSpPr>
          <p:nvPr>
            <p:ph type="body" idx="1"/>
          </p:nvPr>
        </p:nvSpPr>
        <p:spPr>
          <a:xfrm>
            <a:off x="467454" y="1252017"/>
            <a:ext cx="3952146" cy="1348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01" name="Google Shape;101;p39"/>
          <p:cNvCxnSpPr/>
          <p:nvPr/>
        </p:nvCxnSpPr>
        <p:spPr>
          <a:xfrm>
            <a:off x="570335" y="2780783"/>
            <a:ext cx="4574979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39"/>
          <p:cNvSpPr txBox="1">
            <a:spLocks noGrp="1"/>
          </p:cNvSpPr>
          <p:nvPr>
            <p:ph type="body" idx="2"/>
          </p:nvPr>
        </p:nvSpPr>
        <p:spPr>
          <a:xfrm>
            <a:off x="467455" y="2961483"/>
            <a:ext cx="3952712" cy="110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- Blue">
  <p:cSld name="Transition Slide - Blu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67454" y="1252017"/>
            <a:ext cx="3952146" cy="1348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06" name="Google Shape;106;p40"/>
          <p:cNvCxnSpPr/>
          <p:nvPr/>
        </p:nvCxnSpPr>
        <p:spPr>
          <a:xfrm>
            <a:off x="570335" y="2780783"/>
            <a:ext cx="457497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40"/>
          <p:cNvSpPr txBox="1">
            <a:spLocks noGrp="1"/>
          </p:cNvSpPr>
          <p:nvPr>
            <p:ph type="body" idx="2"/>
          </p:nvPr>
        </p:nvSpPr>
        <p:spPr>
          <a:xfrm>
            <a:off x="467455" y="2961483"/>
            <a:ext cx="3952712" cy="110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d Slide">
  <p:cSld name="2_End Slid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1"/>
          <p:cNvSpPr txBox="1">
            <a:spLocks noGrp="1"/>
          </p:cNvSpPr>
          <p:nvPr>
            <p:ph type="body" idx="1"/>
          </p:nvPr>
        </p:nvSpPr>
        <p:spPr>
          <a:xfrm>
            <a:off x="3673164" y="1372455"/>
            <a:ext cx="4606372" cy="107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0" name="Google Shape;110;p41"/>
          <p:cNvCxnSpPr/>
          <p:nvPr/>
        </p:nvCxnSpPr>
        <p:spPr>
          <a:xfrm>
            <a:off x="3741647" y="2626263"/>
            <a:ext cx="4955659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41"/>
          <p:cNvSpPr txBox="1">
            <a:spLocks noGrp="1"/>
          </p:cNvSpPr>
          <p:nvPr>
            <p:ph type="body" idx="2"/>
          </p:nvPr>
        </p:nvSpPr>
        <p:spPr>
          <a:xfrm>
            <a:off x="3672504" y="4201731"/>
            <a:ext cx="4607032" cy="33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 txBox="1"/>
          <p:nvPr/>
        </p:nvSpPr>
        <p:spPr>
          <a:xfrm>
            <a:off x="3707405" y="2784876"/>
            <a:ext cx="4537889" cy="1259142"/>
          </a:xfrm>
          <a:prstGeom prst="rect">
            <a:avLst/>
          </a:prstGeom>
          <a:solidFill>
            <a:srgbClr val="FFFFFF">
              <a:alpha val="56862"/>
            </a:srgbClr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Email, Affiliation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41" descr="NREL_logo_2009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52041" y="4326708"/>
            <a:ext cx="1893428" cy="50350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1"/>
          <p:cNvSpPr>
            <a:spLocks noGrp="1"/>
          </p:cNvSpPr>
          <p:nvPr>
            <p:ph type="pic" idx="3"/>
          </p:nvPr>
        </p:nvSpPr>
        <p:spPr>
          <a:xfrm>
            <a:off x="3239609" y="22334"/>
            <a:ext cx="2442560" cy="107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41"/>
          <p:cNvSpPr>
            <a:spLocks noGrp="1"/>
          </p:cNvSpPr>
          <p:nvPr>
            <p:ph type="pic" idx="4"/>
          </p:nvPr>
        </p:nvSpPr>
        <p:spPr>
          <a:xfrm>
            <a:off x="6011222" y="22334"/>
            <a:ext cx="2442560" cy="107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41"/>
          <p:cNvSpPr/>
          <p:nvPr/>
        </p:nvSpPr>
        <p:spPr>
          <a:xfrm>
            <a:off x="467454" y="-1"/>
            <a:ext cx="2443102" cy="1092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41" descr="NREL_logo_2009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6827" y="275515"/>
            <a:ext cx="1893428" cy="503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Slide - Any Content">
  <p:cSld name="Simple Slide - Any Conten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2"/>
          <p:cNvSpPr txBox="1">
            <a:spLocks noGrp="1"/>
          </p:cNvSpPr>
          <p:nvPr>
            <p:ph type="title"/>
          </p:nvPr>
        </p:nvSpPr>
        <p:spPr>
          <a:xfrm>
            <a:off x="417287" y="1"/>
            <a:ext cx="8309428" cy="651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225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/>
          <p:nvPr/>
        </p:nvSpPr>
        <p:spPr>
          <a:xfrm>
            <a:off x="4946039" y="4991101"/>
            <a:ext cx="4045186" cy="8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5"/>
              <a:buFont typeface="Calibri"/>
              <a:buNone/>
            </a:pPr>
            <a:r>
              <a:rPr lang="en-US" sz="5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NREL    |    </a:t>
            </a:r>
            <a:fld id="{00000000-1234-1234-1234-123412341234}" type="slidenum">
              <a:rPr lang="en-US" sz="5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52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2"/>
          <p:cNvSpPr txBox="1"/>
          <p:nvPr/>
        </p:nvSpPr>
        <p:spPr>
          <a:xfrm>
            <a:off x="4946039" y="4991101"/>
            <a:ext cx="4045186" cy="8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5"/>
              <a:buFont typeface="Calibri"/>
              <a:buNone/>
            </a:pPr>
            <a:r>
              <a:rPr lang="en-US" sz="5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NREL    |    </a:t>
            </a:r>
            <a:fld id="{00000000-1234-1234-1234-123412341234}" type="slidenum">
              <a:rPr lang="en-US" sz="5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52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148571"/>
            <a:ext cx="8120063" cy="536572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/>
              <a:t>Blank Slide for Any Content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54969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mple Slide - An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57199" y="2"/>
            <a:ext cx="8236857" cy="504496"/>
          </a:xfrm>
        </p:spPr>
        <p:txBody>
          <a:bodyPr bIns="0"/>
          <a:lstStyle/>
          <a:p>
            <a:r>
              <a:rPr lang="en-US" dirty="0"/>
              <a:t>Simple Slide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83D84-B6D4-0244-93FE-59BD3040EC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630621"/>
            <a:ext cx="8236857" cy="40398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822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- List">
  <p:cSld name="2_Content - Lis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7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3999" cy="624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>
            <a:lvl1pPr lv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/>
          <p:nvPr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7"/>
          <p:cNvSpPr txBox="1">
            <a:spLocks noGrp="1"/>
          </p:cNvSpPr>
          <p:nvPr>
            <p:ph type="body" idx="1"/>
          </p:nvPr>
        </p:nvSpPr>
        <p:spPr>
          <a:xfrm>
            <a:off x="152776" y="747131"/>
            <a:ext cx="8838448" cy="400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>
            <a:spLocks noGrp="1"/>
          </p:cNvSpPr>
          <p:nvPr>
            <p:ph type="body" idx="1"/>
          </p:nvPr>
        </p:nvSpPr>
        <p:spPr>
          <a:xfrm>
            <a:off x="3736975" y="1252017"/>
            <a:ext cx="4322144" cy="1348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2" name="Google Shape;32;p30"/>
          <p:cNvCxnSpPr/>
          <p:nvPr/>
        </p:nvCxnSpPr>
        <p:spPr>
          <a:xfrm>
            <a:off x="3839856" y="2780783"/>
            <a:ext cx="4219263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" name="Google Shape;34;p30" descr="NREL_logo_2009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6827" y="275515"/>
            <a:ext cx="1893428" cy="50350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0"/>
          <p:cNvSpPr txBox="1">
            <a:spLocks noGrp="1"/>
          </p:cNvSpPr>
          <p:nvPr>
            <p:ph type="body" idx="2"/>
          </p:nvPr>
        </p:nvSpPr>
        <p:spPr>
          <a:xfrm>
            <a:off x="3736975" y="2961483"/>
            <a:ext cx="4322763" cy="110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body" idx="3"/>
          </p:nvPr>
        </p:nvSpPr>
        <p:spPr>
          <a:xfrm>
            <a:off x="3736975" y="4225246"/>
            <a:ext cx="4322763" cy="32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0"/>
          <p:cNvSpPr>
            <a:spLocks noGrp="1"/>
          </p:cNvSpPr>
          <p:nvPr>
            <p:ph type="pic" idx="4"/>
          </p:nvPr>
        </p:nvSpPr>
        <p:spPr>
          <a:xfrm>
            <a:off x="3239609" y="22334"/>
            <a:ext cx="2442560" cy="107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0"/>
          <p:cNvSpPr>
            <a:spLocks noGrp="1"/>
          </p:cNvSpPr>
          <p:nvPr>
            <p:ph type="pic" idx="5"/>
          </p:nvPr>
        </p:nvSpPr>
        <p:spPr>
          <a:xfrm>
            <a:off x="6011222" y="22334"/>
            <a:ext cx="2442560" cy="107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" name="Google Shape;217;g82a9dbf3d9_0_226">
            <a:extLst>
              <a:ext uri="{FF2B5EF4-FFF2-40B4-BE49-F238E27FC236}">
                <a16:creationId xmlns:a16="http://schemas.microsoft.com/office/drawing/2014/main" id="{C666D6CB-60CF-8B48-B671-E8B71B13C01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588578" y="123246"/>
            <a:ext cx="3825421" cy="7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- List and Any">
  <p:cSld name="2_Content - List and An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6"/>
          <p:cNvSpPr txBox="1"/>
          <p:nvPr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6"/>
          <p:cNvSpPr txBox="1">
            <a:spLocks noGrp="1"/>
          </p:cNvSpPr>
          <p:nvPr>
            <p:ph type="body" idx="1"/>
          </p:nvPr>
        </p:nvSpPr>
        <p:spPr>
          <a:xfrm>
            <a:off x="152775" y="746184"/>
            <a:ext cx="4315051" cy="397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3999" cy="624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- Image and List">
  <p:cSld name="2_Content - Image and Lis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7"/>
          <p:cNvSpPr txBox="1"/>
          <p:nvPr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7"/>
          <p:cNvSpPr txBox="1">
            <a:spLocks noGrp="1"/>
          </p:cNvSpPr>
          <p:nvPr>
            <p:ph type="body" idx="1"/>
          </p:nvPr>
        </p:nvSpPr>
        <p:spPr>
          <a:xfrm>
            <a:off x="4676174" y="734085"/>
            <a:ext cx="4315051" cy="397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7"/>
          <p:cNvSpPr>
            <a:spLocks noGrp="1"/>
          </p:cNvSpPr>
          <p:nvPr>
            <p:ph type="pic" idx="2"/>
          </p:nvPr>
        </p:nvSpPr>
        <p:spPr>
          <a:xfrm>
            <a:off x="152775" y="746184"/>
            <a:ext cx="4315050" cy="3972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3999" cy="624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body" idx="1"/>
          </p:nvPr>
        </p:nvSpPr>
        <p:spPr>
          <a:xfrm>
            <a:off x="457200" y="2148571"/>
            <a:ext cx="8120063" cy="536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/>
          <p:nvPr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Blue Background">
  <p:cSld name="Title Slide - Blue Backgroun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32" descr="iStock-505476426_FlareFre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0" cy="515112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2"/>
          <p:cNvSpPr txBox="1">
            <a:spLocks noGrp="1"/>
          </p:cNvSpPr>
          <p:nvPr>
            <p:ph type="body" idx="1"/>
          </p:nvPr>
        </p:nvSpPr>
        <p:spPr>
          <a:xfrm>
            <a:off x="3736975" y="1504827"/>
            <a:ext cx="5393498" cy="1095516"/>
          </a:xfrm>
          <a:prstGeom prst="rect">
            <a:avLst/>
          </a:prstGeom>
          <a:solidFill>
            <a:schemeClr val="accent1">
              <a:alpha val="72941"/>
            </a:schemeClr>
          </a:solidFill>
          <a:ln>
            <a:noFill/>
          </a:ln>
        </p:spPr>
        <p:txBody>
          <a:bodyPr spcFirstLastPara="1" wrap="square" lIns="182875" tIns="137150" rIns="182875" bIns="137150" anchor="ctr" anchorCtr="0">
            <a:noAutofit/>
          </a:bodyPr>
          <a:lstStyle>
            <a:lvl1pPr marL="457200" lvl="0" indent="-228600" algn="l">
              <a:lnSpc>
                <a:spcPct val="93333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32"/>
          <p:cNvSpPr/>
          <p:nvPr/>
        </p:nvSpPr>
        <p:spPr>
          <a:xfrm>
            <a:off x="467454" y="-1"/>
            <a:ext cx="2443102" cy="1092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p32" descr="NREL_logo_2009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827" y="275515"/>
            <a:ext cx="1893428" cy="50350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2"/>
          <p:cNvSpPr txBox="1">
            <a:spLocks noGrp="1"/>
          </p:cNvSpPr>
          <p:nvPr>
            <p:ph type="body" idx="2"/>
          </p:nvPr>
        </p:nvSpPr>
        <p:spPr>
          <a:xfrm>
            <a:off x="3736975" y="2744787"/>
            <a:ext cx="4322763" cy="1101551"/>
          </a:xfrm>
          <a:prstGeom prst="rect">
            <a:avLst/>
          </a:prstGeom>
          <a:solidFill>
            <a:schemeClr val="accent1">
              <a:alpha val="72941"/>
            </a:schemeClr>
          </a:solidFill>
          <a:ln>
            <a:noFill/>
          </a:ln>
        </p:spPr>
        <p:txBody>
          <a:bodyPr spcFirstLastPara="1" wrap="square" lIns="182875" tIns="137150" rIns="182875" bIns="137150" anchor="ctr" anchorCtr="0">
            <a:noAutofit/>
          </a:bodyPr>
          <a:lstStyle>
            <a:lvl1pPr marL="457200" lvl="0" indent="-22860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body" idx="3"/>
          </p:nvPr>
        </p:nvSpPr>
        <p:spPr>
          <a:xfrm>
            <a:off x="3736975" y="3990493"/>
            <a:ext cx="4322763" cy="32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- Navigation">
  <p:cSld name="2_Content - Naviga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3999" cy="624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/>
          <p:nvPr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1"/>
          </p:nvPr>
        </p:nvSpPr>
        <p:spPr>
          <a:xfrm>
            <a:off x="152776" y="747131"/>
            <a:ext cx="8838448" cy="400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2" name="Google Shape;62;p33"/>
          <p:cNvGrpSpPr/>
          <p:nvPr/>
        </p:nvGrpSpPr>
        <p:grpSpPr>
          <a:xfrm>
            <a:off x="862845" y="4912668"/>
            <a:ext cx="7400664" cy="230832"/>
            <a:chOff x="862845" y="4912668"/>
            <a:chExt cx="7400664" cy="230832"/>
          </a:xfrm>
        </p:grpSpPr>
        <p:sp>
          <p:nvSpPr>
            <p:cNvPr id="63" name="Google Shape;63;p33"/>
            <p:cNvSpPr txBox="1"/>
            <p:nvPr/>
          </p:nvSpPr>
          <p:spPr>
            <a:xfrm>
              <a:off x="3417465" y="4912668"/>
              <a:ext cx="1014114" cy="230832"/>
            </a:xfrm>
            <a:prstGeom prst="rect">
              <a:avLst/>
            </a:prstGeom>
            <a:solidFill>
              <a:srgbClr val="FDEBD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Third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3"/>
            <p:cNvSpPr txBox="1"/>
            <p:nvPr/>
          </p:nvSpPr>
          <p:spPr>
            <a:xfrm>
              <a:off x="7249395" y="4912668"/>
              <a:ext cx="1014114" cy="230832"/>
            </a:xfrm>
            <a:prstGeom prst="rect">
              <a:avLst/>
            </a:prstGeom>
            <a:solidFill>
              <a:srgbClr val="FDEBD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Sixth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3"/>
            <p:cNvSpPr txBox="1"/>
            <p:nvPr/>
          </p:nvSpPr>
          <p:spPr>
            <a:xfrm>
              <a:off x="862845" y="4912668"/>
              <a:ext cx="1014114" cy="230832"/>
            </a:xfrm>
            <a:prstGeom prst="rect">
              <a:avLst/>
            </a:prstGeom>
            <a:solidFill>
              <a:srgbClr val="FDEBD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3"/>
            <p:cNvSpPr txBox="1"/>
            <p:nvPr/>
          </p:nvSpPr>
          <p:spPr>
            <a:xfrm>
              <a:off x="2140155" y="4912668"/>
              <a:ext cx="1014114" cy="230832"/>
            </a:xfrm>
            <a:prstGeom prst="rect">
              <a:avLst/>
            </a:prstGeom>
            <a:solidFill>
              <a:srgbClr val="FDEBD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Second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3"/>
            <p:cNvSpPr txBox="1"/>
            <p:nvPr/>
          </p:nvSpPr>
          <p:spPr>
            <a:xfrm>
              <a:off x="5972085" y="4912668"/>
              <a:ext cx="1014114" cy="230832"/>
            </a:xfrm>
            <a:prstGeom prst="rect">
              <a:avLst/>
            </a:prstGeom>
            <a:solidFill>
              <a:srgbClr val="FDEBD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Fifth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3"/>
            <p:cNvSpPr txBox="1"/>
            <p:nvPr/>
          </p:nvSpPr>
          <p:spPr>
            <a:xfrm>
              <a:off x="4694775" y="4912668"/>
              <a:ext cx="1014114" cy="2308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Fourth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- List and Image">
  <p:cSld name="2_Content - List and Imag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 txBox="1"/>
          <p:nvPr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4"/>
          <p:cNvSpPr txBox="1">
            <a:spLocks noGrp="1"/>
          </p:cNvSpPr>
          <p:nvPr>
            <p:ph type="body" idx="1"/>
          </p:nvPr>
        </p:nvSpPr>
        <p:spPr>
          <a:xfrm>
            <a:off x="152775" y="746184"/>
            <a:ext cx="4315051" cy="397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4"/>
          <p:cNvSpPr>
            <a:spLocks noGrp="1"/>
          </p:cNvSpPr>
          <p:nvPr>
            <p:ph type="pic" idx="2"/>
          </p:nvPr>
        </p:nvSpPr>
        <p:spPr>
          <a:xfrm>
            <a:off x="4676174" y="746184"/>
            <a:ext cx="4315050" cy="3972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3999" cy="624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67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111512" y="735980"/>
            <a:ext cx="8909824" cy="400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6963936" y="4859261"/>
            <a:ext cx="2057400" cy="19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 txBox="1">
            <a:spLocks noGrp="1"/>
          </p:cNvSpPr>
          <p:nvPr>
            <p:ph type="body" idx="1"/>
          </p:nvPr>
        </p:nvSpPr>
        <p:spPr>
          <a:xfrm>
            <a:off x="3736975" y="1349400"/>
            <a:ext cx="5052000" cy="1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7938" indent="0"/>
            <a:r>
              <a:rPr lang="en-US" sz="2400" b="1" dirty="0"/>
              <a:t>Development of Building Specific Metamodels using Washington, DC Benchmarking Data to Infer Interval Data</a:t>
            </a:r>
          </a:p>
        </p:txBody>
      </p:sp>
      <p:sp>
        <p:nvSpPr>
          <p:cNvPr id="127" name="Google Shape;127;p1"/>
          <p:cNvSpPr txBox="1">
            <a:spLocks noGrp="1"/>
          </p:cNvSpPr>
          <p:nvPr>
            <p:ph type="body" idx="2"/>
          </p:nvPr>
        </p:nvSpPr>
        <p:spPr>
          <a:xfrm>
            <a:off x="3736975" y="2961483"/>
            <a:ext cx="5147314" cy="110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i="1" dirty="0"/>
              <a:t>Nicholas Long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CVEN5830 – Grid Connected Systems</a:t>
            </a: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April 28, 2020</a:t>
            </a: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dirty="0"/>
          </a:p>
        </p:txBody>
      </p:sp>
      <p:sp>
        <p:nvSpPr>
          <p:cNvPr id="128" name="Google Shape;128;p1"/>
          <p:cNvSpPr txBox="1">
            <a:spLocks noGrp="1"/>
          </p:cNvSpPr>
          <p:nvPr>
            <p:ph type="body" idx="3"/>
          </p:nvPr>
        </p:nvSpPr>
        <p:spPr>
          <a:xfrm>
            <a:off x="3736975" y="4225246"/>
            <a:ext cx="4322763" cy="32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cxnSp>
        <p:nvCxnSpPr>
          <p:cNvPr id="129" name="Google Shape;129;p1"/>
          <p:cNvCxnSpPr/>
          <p:nvPr/>
        </p:nvCxnSpPr>
        <p:spPr>
          <a:xfrm rot="10800000">
            <a:off x="3556461" y="1322353"/>
            <a:ext cx="0" cy="343219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80311EB-2DDD-D646-BFB8-B3DB1ECE7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32" y="1435465"/>
            <a:ext cx="3349171" cy="2789781"/>
          </a:xfrm>
          <a:prstGeom prst="rect">
            <a:avLst/>
          </a:prstGeom>
        </p:spPr>
      </p:pic>
      <p:pic>
        <p:nvPicPr>
          <p:cNvPr id="10" name="Google Shape;217;g82a9dbf3d9_0_226">
            <a:extLst>
              <a:ext uri="{FF2B5EF4-FFF2-40B4-BE49-F238E27FC236}">
                <a16:creationId xmlns:a16="http://schemas.microsoft.com/office/drawing/2014/main" id="{B8B5C5C2-8040-6140-95D0-2CC58CDA8B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578" y="123246"/>
            <a:ext cx="3825421" cy="7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76">
            <a:extLst>
              <a:ext uri="{FF2B5EF4-FFF2-40B4-BE49-F238E27FC236}">
                <a16:creationId xmlns:a16="http://schemas.microsoft.com/office/drawing/2014/main" id="{44B4680D-BB93-384A-9B77-3CC055E4800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tIns="0"/>
          <a:lstStyle/>
          <a:p>
            <a:pPr lvl="0"/>
            <a:r>
              <a:rPr lang="en-US" dirty="0"/>
              <a:t>Calibration Formulation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D787C1-F621-DD47-B941-F85EE8E4D7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2604" y="747131"/>
            <a:ext cx="4438619" cy="4003288"/>
          </a:xfrm>
        </p:spPr>
        <p:txBody>
          <a:bodyPr/>
          <a:lstStyle/>
          <a:p>
            <a:r>
              <a:rPr lang="en-US" dirty="0"/>
              <a:t>NSGAII, Population=250, 50 max iterations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03B57-FFC4-B241-BEE3-3E6230B04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77" y="705411"/>
            <a:ext cx="4438618" cy="2306863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30144C-237D-D14E-B15C-97B29121EA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777842"/>
              </p:ext>
            </p:extLst>
          </p:nvPr>
        </p:nvGraphicFramePr>
        <p:xfrm>
          <a:off x="758849" y="3400994"/>
          <a:ext cx="3184230" cy="1488440"/>
        </p:xfrm>
        <a:graphic>
          <a:graphicData uri="http://schemas.openxmlformats.org/drawingml/2006/table">
            <a:tbl>
              <a:tblPr firstRow="1" lastRow="1" lastCol="1" bandRow="1" bandCol="1">
                <a:tableStyleId>{5C22544A-7EE6-4342-B048-85BDC9FD1C3A}</a:tableStyleId>
              </a:tblPr>
              <a:tblGrid>
                <a:gridCol w="1480745">
                  <a:extLst>
                    <a:ext uri="{9D8B030D-6E8A-4147-A177-3AD203B41FA5}">
                      <a16:colId xmlns:a16="http://schemas.microsoft.com/office/drawing/2014/main" val="3941209342"/>
                    </a:ext>
                  </a:extLst>
                </a:gridCol>
                <a:gridCol w="999003">
                  <a:extLst>
                    <a:ext uri="{9D8B030D-6E8A-4147-A177-3AD203B41FA5}">
                      <a16:colId xmlns:a16="http://schemas.microsoft.com/office/drawing/2014/main" val="597475896"/>
                    </a:ext>
                  </a:extLst>
                </a:gridCol>
                <a:gridCol w="704482">
                  <a:extLst>
                    <a:ext uri="{9D8B030D-6E8A-4147-A177-3AD203B41FA5}">
                      <a16:colId xmlns:a16="http://schemas.microsoft.com/office/drawing/2014/main" val="1181895351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</a:rPr>
                        <a:t>Variable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dirty="0">
                          <a:effectLst/>
                        </a:rPr>
                        <a:t>Data Type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>
                          <a:effectLst/>
                        </a:rPr>
                        <a:t>Range</a:t>
                      </a:r>
                      <a:endParaRPr lang="en-US" sz="9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8393849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Lighting Power Density</a:t>
                      </a:r>
                      <a:endParaRPr lang="en-US" sz="900" b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Real</a:t>
                      </a:r>
                      <a:endParaRPr lang="en-US" sz="900" b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[1, 20]</a:t>
                      </a:r>
                      <a:endParaRPr lang="en-US" sz="900" b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95334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Number of Stories</a:t>
                      </a:r>
                      <a:endParaRPr lang="en-US" sz="900" b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Integer</a:t>
                      </a:r>
                      <a:endParaRPr lang="en-US" sz="900" b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[1, 13]</a:t>
                      </a:r>
                      <a:endParaRPr lang="en-US" sz="900" b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813847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Aspect Ratio</a:t>
                      </a:r>
                      <a:endParaRPr lang="en-US" sz="900" b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Real</a:t>
                      </a:r>
                      <a:endParaRPr lang="en-US" sz="900" b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[1, 5]</a:t>
                      </a:r>
                      <a:endParaRPr lang="en-US" sz="900" b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221670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Hours Start</a:t>
                      </a:r>
                      <a:endParaRPr lang="en-US" sz="900" b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Real</a:t>
                      </a:r>
                      <a:endParaRPr lang="en-US" sz="900" b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[6, 10]</a:t>
                      </a:r>
                      <a:endParaRPr lang="en-US" sz="900" b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713025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Hours Duration</a:t>
                      </a:r>
                      <a:endParaRPr lang="en-US" sz="900" b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Float</a:t>
                      </a:r>
                      <a:endParaRPr lang="en-US" sz="900" b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[8, 16]</a:t>
                      </a:r>
                      <a:endParaRPr lang="en-US" sz="900" b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384768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Heating Source</a:t>
                      </a:r>
                      <a:endParaRPr lang="en-US" sz="900" b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Categorical</a:t>
                      </a:r>
                      <a:endParaRPr lang="en-US" sz="900" b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5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[Electricity, </a:t>
                      </a:r>
                      <a:r>
                        <a:rPr lang="en-US" sz="750" b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NaturalGas</a:t>
                      </a:r>
                      <a:r>
                        <a:rPr lang="en-US" sz="750" b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</a:rPr>
                        <a:t>]</a:t>
                      </a:r>
                      <a:endParaRPr lang="en-US" sz="900" b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04337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4023B82-0FC9-8D4A-A401-9147F6616A0D}"/>
              </a:ext>
            </a:extLst>
          </p:cNvPr>
          <p:cNvSpPr/>
          <p:nvPr/>
        </p:nvSpPr>
        <p:spPr>
          <a:xfrm>
            <a:off x="1318470" y="3093217"/>
            <a:ext cx="20649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sz="1100" dirty="0">
                <a:latin typeface="Times New Roman" panose="02020603050405020304" pitchFamily="18" charset="0"/>
                <a:ea typeface="Times New Roman" panose="02020603050405020304" pitchFamily="18" charset="0"/>
                <a:cs typeface="Miriam" panose="020B0502050101010101" pitchFamily="34" charset="-79"/>
              </a:rPr>
              <a:t>Table 3. Optimization constraints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4C882C1-55AF-5148-9147-DEF01A0C1006}"/>
              </a:ext>
            </a:extLst>
          </p:cNvPr>
          <p:cNvPicPr/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12225" y="1533374"/>
            <a:ext cx="2709852" cy="35733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9305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366818-E2B4-4C46-AF9B-F1DF53FFED0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96511" y="533077"/>
            <a:ext cx="973978" cy="23375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644205-6F0F-A440-83DF-576FA5EAB45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944467" y="533077"/>
            <a:ext cx="973978" cy="2337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13734A-9ACC-F245-9DC2-71C263A2315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970489" y="533077"/>
            <a:ext cx="973978" cy="2337547"/>
          </a:xfrm>
          <a:prstGeom prst="rect">
            <a:avLst/>
          </a:prstGeom>
        </p:spPr>
      </p:pic>
      <p:sp>
        <p:nvSpPr>
          <p:cNvPr id="147" name="Google Shape;147;g72dae28b86_0_9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4000" cy="62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dirty="0"/>
              <a:t>Calibration Results and Load Aggregation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111CF6-474E-1C4E-B8C7-6FEAB8B74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522043"/>
              </p:ext>
            </p:extLst>
          </p:nvPr>
        </p:nvGraphicFramePr>
        <p:xfrm>
          <a:off x="116815" y="849655"/>
          <a:ext cx="3532621" cy="1899920"/>
        </p:xfrm>
        <a:graphic>
          <a:graphicData uri="http://schemas.openxmlformats.org/drawingml/2006/table">
            <a:tbl>
              <a:tblPr firstRow="1" lastRow="1" lastCol="1" bandRow="1" bandCol="1">
                <a:tableStyleId>{5C22544A-7EE6-4342-B048-85BDC9FD1C3A}</a:tableStyleId>
              </a:tblPr>
              <a:tblGrid>
                <a:gridCol w="1151902">
                  <a:extLst>
                    <a:ext uri="{9D8B030D-6E8A-4147-A177-3AD203B41FA5}">
                      <a16:colId xmlns:a16="http://schemas.microsoft.com/office/drawing/2014/main" val="3878467921"/>
                    </a:ext>
                  </a:extLst>
                </a:gridCol>
                <a:gridCol w="768452">
                  <a:extLst>
                    <a:ext uri="{9D8B030D-6E8A-4147-A177-3AD203B41FA5}">
                      <a16:colId xmlns:a16="http://schemas.microsoft.com/office/drawing/2014/main" val="578611163"/>
                    </a:ext>
                  </a:extLst>
                </a:gridCol>
                <a:gridCol w="735851">
                  <a:extLst>
                    <a:ext uri="{9D8B030D-6E8A-4147-A177-3AD203B41FA5}">
                      <a16:colId xmlns:a16="http://schemas.microsoft.com/office/drawing/2014/main" val="3997917850"/>
                    </a:ext>
                  </a:extLst>
                </a:gridCol>
                <a:gridCol w="876416">
                  <a:extLst>
                    <a:ext uri="{9D8B030D-6E8A-4147-A177-3AD203B41FA5}">
                      <a16:colId xmlns:a16="http://schemas.microsoft.com/office/drawing/2014/main" val="4055402373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Input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B0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B1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B2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80138224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Floor Area (ft</a:t>
                      </a:r>
                      <a:r>
                        <a:rPr lang="en-US" sz="1050" b="0" baseline="300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47083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54560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38964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894029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Number of Stories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225608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Aspect Ratio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1.4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4.9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3.5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4876200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Hours Start 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9:45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9:30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009695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Hours Duration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8:45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719054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Lighting Power Density (W/ft</a:t>
                      </a:r>
                      <a:r>
                        <a:rPr lang="en-US" sz="1050" b="0" baseline="30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1.4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68092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Heating Source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Electricity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Electricity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50" b="0" dirty="0" err="1">
                          <a:solidFill>
                            <a:schemeClr val="tx1"/>
                          </a:solidFill>
                          <a:effectLst/>
                        </a:rPr>
                        <a:t>NaturalGas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48041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67FC000-01E9-5940-B98E-AC38DED2805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7" y="2974811"/>
            <a:ext cx="1343099" cy="2099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1A28EF-8238-FF44-AB6D-883A33EF6D8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6421" y="3459193"/>
            <a:ext cx="2173227" cy="14686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F001A7-87B7-A34A-B189-0E65F5357FA4}"/>
              </a:ext>
            </a:extLst>
          </p:cNvPr>
          <p:cNvSpPr txBox="1"/>
          <p:nvPr/>
        </p:nvSpPr>
        <p:spPr>
          <a:xfrm rot="16200000">
            <a:off x="-323215" y="3772921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95D4F0-8C8F-8940-B565-AF9E94447591}"/>
              </a:ext>
            </a:extLst>
          </p:cNvPr>
          <p:cNvSpPr txBox="1"/>
          <p:nvPr/>
        </p:nvSpPr>
        <p:spPr>
          <a:xfrm rot="16200000">
            <a:off x="1681419" y="4149763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 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A4075F-0A62-FE42-8811-5E45A0F9027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2974811"/>
            <a:ext cx="4461635" cy="20992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F20583-5AA8-5C41-96C9-B764F3804765}"/>
              </a:ext>
            </a:extLst>
          </p:cNvPr>
          <p:cNvSpPr txBox="1"/>
          <p:nvPr/>
        </p:nvSpPr>
        <p:spPr>
          <a:xfrm>
            <a:off x="7207138" y="2760057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Peak Weak</a:t>
            </a:r>
          </a:p>
        </p:txBody>
      </p:sp>
      <p:cxnSp>
        <p:nvCxnSpPr>
          <p:cNvPr id="22" name="Google Shape;93;p38">
            <a:extLst>
              <a:ext uri="{FF2B5EF4-FFF2-40B4-BE49-F238E27FC236}">
                <a16:creationId xmlns:a16="http://schemas.microsoft.com/office/drawing/2014/main" id="{17667663-43B6-4F47-9C9D-8BDB19A05E2E}"/>
              </a:ext>
            </a:extLst>
          </p:cNvPr>
          <p:cNvCxnSpPr>
            <a:cxnSpLocks/>
          </p:cNvCxnSpPr>
          <p:nvPr/>
        </p:nvCxnSpPr>
        <p:spPr>
          <a:xfrm>
            <a:off x="6955217" y="2692529"/>
            <a:ext cx="215149" cy="28006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44456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2a9dbf3d9_0_226"/>
          <p:cNvSpPr txBox="1">
            <a:spLocks noGrp="1"/>
          </p:cNvSpPr>
          <p:nvPr>
            <p:ph type="body" idx="1"/>
          </p:nvPr>
        </p:nvSpPr>
        <p:spPr>
          <a:xfrm>
            <a:off x="3736975" y="1252017"/>
            <a:ext cx="4322100" cy="1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dirty="0"/>
              <a:t>Thank you!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 dirty="0"/>
              <a:t>Questions?	</a:t>
            </a:r>
            <a:endParaRPr dirty="0"/>
          </a:p>
        </p:txBody>
      </p:sp>
      <p:sp>
        <p:nvSpPr>
          <p:cNvPr id="345" name="Google Shape;345;g82a9dbf3d9_0_226"/>
          <p:cNvSpPr txBox="1">
            <a:spLocks noGrp="1"/>
          </p:cNvSpPr>
          <p:nvPr>
            <p:ph type="body" idx="3"/>
          </p:nvPr>
        </p:nvSpPr>
        <p:spPr>
          <a:xfrm>
            <a:off x="3799729" y="2952259"/>
            <a:ext cx="4322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 err="1"/>
              <a:t>Nicholas.L.Long@Colorado.edu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"/>
          <p:cNvSpPr txBox="1">
            <a:spLocks noGrp="1"/>
          </p:cNvSpPr>
          <p:nvPr>
            <p:ph type="body" idx="1"/>
          </p:nvPr>
        </p:nvSpPr>
        <p:spPr>
          <a:xfrm>
            <a:off x="6275294" y="1766432"/>
            <a:ext cx="2741022" cy="219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Disclosure Data Analysis</a:t>
            </a: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Building Energy Modeling Results</a:t>
            </a: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Metamodeling</a:t>
            </a: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Calibration and load aggregation</a:t>
            </a:r>
            <a:endParaRPr sz="1800" dirty="0"/>
          </a:p>
        </p:txBody>
      </p:sp>
      <p:sp>
        <p:nvSpPr>
          <p:cNvPr id="136" name="Google Shape;136;p2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3999" cy="624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dirty="0"/>
              <a:t>Research Question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84DC91-324B-E849-9452-FDA46E49077C}"/>
              </a:ext>
            </a:extLst>
          </p:cNvPr>
          <p:cNvSpPr txBox="1"/>
          <p:nvPr/>
        </p:nvSpPr>
        <p:spPr>
          <a:xfrm>
            <a:off x="6275294" y="1304767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Outline</a:t>
            </a:r>
          </a:p>
        </p:txBody>
      </p:sp>
      <p:sp>
        <p:nvSpPr>
          <p:cNvPr id="5" name="Google Shape;135;p2">
            <a:extLst>
              <a:ext uri="{FF2B5EF4-FFF2-40B4-BE49-F238E27FC236}">
                <a16:creationId xmlns:a16="http://schemas.microsoft.com/office/drawing/2014/main" id="{66154FC7-B702-904E-9BA4-9754C36571E5}"/>
              </a:ext>
            </a:extLst>
          </p:cNvPr>
          <p:cNvSpPr txBox="1">
            <a:spLocks/>
          </p:cNvSpPr>
          <p:nvPr/>
        </p:nvSpPr>
        <p:spPr>
          <a:xfrm>
            <a:off x="127684" y="1304767"/>
            <a:ext cx="3348085" cy="3249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spcBef>
                <a:spcPts val="0"/>
              </a:spcBef>
              <a:buNone/>
            </a:pPr>
            <a:r>
              <a:rPr lang="en-US" dirty="0"/>
              <a:t>How can high-level building benchmarking data be used to generate realistic annual load profiles of buildings? </a:t>
            </a:r>
          </a:p>
          <a:p>
            <a:pPr>
              <a:spcBef>
                <a:spcPts val="0"/>
              </a:spcBef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EC52FD-5E2D-B14C-80FB-54B049EE85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9910" y="1417806"/>
            <a:ext cx="2419873" cy="25469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2dae28b86_0_9"/>
          <p:cNvSpPr txBox="1">
            <a:spLocks noGrp="1"/>
          </p:cNvSpPr>
          <p:nvPr>
            <p:ph type="title"/>
          </p:nvPr>
        </p:nvSpPr>
        <p:spPr/>
        <p:txBody>
          <a:bodyPr tIns="0"/>
          <a:lstStyle/>
          <a:p>
            <a:pPr lvl="0"/>
            <a:r>
              <a:rPr lang="en-US"/>
              <a:t>Analysis Workflow</a:t>
            </a:r>
            <a:endParaRPr lang="en-US" dirty="0"/>
          </a:p>
        </p:txBody>
      </p:sp>
      <p:sp>
        <p:nvSpPr>
          <p:cNvPr id="29" name="Google Shape;86;p38">
            <a:extLst>
              <a:ext uri="{FF2B5EF4-FFF2-40B4-BE49-F238E27FC236}">
                <a16:creationId xmlns:a16="http://schemas.microsoft.com/office/drawing/2014/main" id="{4F2A495F-FC9C-9D40-BF3C-5C00DB872873}"/>
              </a:ext>
            </a:extLst>
          </p:cNvPr>
          <p:cNvSpPr/>
          <p:nvPr/>
        </p:nvSpPr>
        <p:spPr>
          <a:xfrm>
            <a:off x="5023390" y="2810001"/>
            <a:ext cx="1275997" cy="413666"/>
          </a:xfrm>
          <a:prstGeom prst="rect">
            <a:avLst/>
          </a:prstGeom>
          <a:solidFill>
            <a:srgbClr val="D0E8B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BEM Results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Google Shape;87;p38">
            <a:extLst>
              <a:ext uri="{FF2B5EF4-FFF2-40B4-BE49-F238E27FC236}">
                <a16:creationId xmlns:a16="http://schemas.microsoft.com/office/drawing/2014/main" id="{8756311E-29DB-AF49-8878-6279BFD208B5}"/>
              </a:ext>
            </a:extLst>
          </p:cNvPr>
          <p:cNvCxnSpPr>
            <a:cxnSpLocks/>
          </p:cNvCxnSpPr>
          <p:nvPr/>
        </p:nvCxnSpPr>
        <p:spPr>
          <a:xfrm>
            <a:off x="2210298" y="2420469"/>
            <a:ext cx="302730" cy="25005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sp>
        <p:nvSpPr>
          <p:cNvPr id="35" name="Google Shape;92;p38">
            <a:extLst>
              <a:ext uri="{FF2B5EF4-FFF2-40B4-BE49-F238E27FC236}">
                <a16:creationId xmlns:a16="http://schemas.microsoft.com/office/drawing/2014/main" id="{0DB5A4B0-8718-7141-9032-B55EB9BE0E65}"/>
              </a:ext>
            </a:extLst>
          </p:cNvPr>
          <p:cNvSpPr/>
          <p:nvPr/>
        </p:nvSpPr>
        <p:spPr>
          <a:xfrm>
            <a:off x="6838419" y="1054790"/>
            <a:ext cx="1275997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Metamodels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" name="Google Shape;93;p38">
            <a:extLst>
              <a:ext uri="{FF2B5EF4-FFF2-40B4-BE49-F238E27FC236}">
                <a16:creationId xmlns:a16="http://schemas.microsoft.com/office/drawing/2014/main" id="{00362B11-021F-6B46-96F5-497A0428715D}"/>
              </a:ext>
            </a:extLst>
          </p:cNvPr>
          <p:cNvCxnSpPr>
            <a:cxnSpLocks/>
          </p:cNvCxnSpPr>
          <p:nvPr/>
        </p:nvCxnSpPr>
        <p:spPr>
          <a:xfrm>
            <a:off x="5114008" y="2412662"/>
            <a:ext cx="215149" cy="28006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sp>
        <p:nvSpPr>
          <p:cNvPr id="37" name="Google Shape;94;p38">
            <a:extLst>
              <a:ext uri="{FF2B5EF4-FFF2-40B4-BE49-F238E27FC236}">
                <a16:creationId xmlns:a16="http://schemas.microsoft.com/office/drawing/2014/main" id="{90A031D5-062F-6B45-81BC-A5084EE0190B}"/>
              </a:ext>
            </a:extLst>
          </p:cNvPr>
          <p:cNvSpPr/>
          <p:nvPr/>
        </p:nvSpPr>
        <p:spPr>
          <a:xfrm>
            <a:off x="3747393" y="1852669"/>
            <a:ext cx="1275997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Process BEM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" name="Google Shape;95;p38">
            <a:extLst>
              <a:ext uri="{FF2B5EF4-FFF2-40B4-BE49-F238E27FC236}">
                <a16:creationId xmlns:a16="http://schemas.microsoft.com/office/drawing/2014/main" id="{66BEE44A-01DB-9D4C-82DE-437EBA554F86}"/>
              </a:ext>
            </a:extLst>
          </p:cNvPr>
          <p:cNvCxnSpPr>
            <a:cxnSpLocks/>
          </p:cNvCxnSpPr>
          <p:nvPr/>
        </p:nvCxnSpPr>
        <p:spPr>
          <a:xfrm>
            <a:off x="1723664" y="1527429"/>
            <a:ext cx="1" cy="24758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sp>
        <p:nvSpPr>
          <p:cNvPr id="40" name="Google Shape;97;p38">
            <a:extLst>
              <a:ext uri="{FF2B5EF4-FFF2-40B4-BE49-F238E27FC236}">
                <a16:creationId xmlns:a16="http://schemas.microsoft.com/office/drawing/2014/main" id="{F08DA6AB-030E-7642-BDDD-2BA41104202C}"/>
              </a:ext>
            </a:extLst>
          </p:cNvPr>
          <p:cNvSpPr/>
          <p:nvPr/>
        </p:nvSpPr>
        <p:spPr>
          <a:xfrm>
            <a:off x="1085667" y="1054790"/>
            <a:ext cx="1275997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Inspect Disclosure Data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97;p38">
            <a:extLst>
              <a:ext uri="{FF2B5EF4-FFF2-40B4-BE49-F238E27FC236}">
                <a16:creationId xmlns:a16="http://schemas.microsoft.com/office/drawing/2014/main" id="{E9F90403-898A-B544-B795-447085E57B43}"/>
              </a:ext>
            </a:extLst>
          </p:cNvPr>
          <p:cNvSpPr/>
          <p:nvPr/>
        </p:nvSpPr>
        <p:spPr>
          <a:xfrm>
            <a:off x="1085667" y="1849294"/>
            <a:ext cx="1275997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 n Candidates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97;p38">
            <a:extLst>
              <a:ext uri="{FF2B5EF4-FFF2-40B4-BE49-F238E27FC236}">
                <a16:creationId xmlns:a16="http://schemas.microsoft.com/office/drawing/2014/main" id="{AA3986A6-E95B-4D48-AEA7-01D36EC8C0E1}"/>
              </a:ext>
            </a:extLst>
          </p:cNvPr>
          <p:cNvSpPr/>
          <p:nvPr/>
        </p:nvSpPr>
        <p:spPr>
          <a:xfrm>
            <a:off x="3747393" y="1054790"/>
            <a:ext cx="1275997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Parametric Analysis of BEM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86;p38">
            <a:extLst>
              <a:ext uri="{FF2B5EF4-FFF2-40B4-BE49-F238E27FC236}">
                <a16:creationId xmlns:a16="http://schemas.microsoft.com/office/drawing/2014/main" id="{2DB47742-F140-2942-9B4A-CB1B9B14D806}"/>
              </a:ext>
            </a:extLst>
          </p:cNvPr>
          <p:cNvSpPr/>
          <p:nvPr/>
        </p:nvSpPr>
        <p:spPr>
          <a:xfrm>
            <a:off x="2361663" y="3291279"/>
            <a:ext cx="1275997" cy="413666"/>
          </a:xfrm>
          <a:prstGeom prst="rect">
            <a:avLst/>
          </a:prstGeom>
          <a:solidFill>
            <a:srgbClr val="D0E8B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Parameters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86;p38">
            <a:extLst>
              <a:ext uri="{FF2B5EF4-FFF2-40B4-BE49-F238E27FC236}">
                <a16:creationId xmlns:a16="http://schemas.microsoft.com/office/drawing/2014/main" id="{41C8C058-6113-2043-BFB7-7AC88E349056}"/>
              </a:ext>
            </a:extLst>
          </p:cNvPr>
          <p:cNvSpPr/>
          <p:nvPr/>
        </p:nvSpPr>
        <p:spPr>
          <a:xfrm>
            <a:off x="2361664" y="2810001"/>
            <a:ext cx="1275997" cy="413666"/>
          </a:xfrm>
          <a:prstGeom prst="rect">
            <a:avLst/>
          </a:prstGeom>
          <a:solidFill>
            <a:srgbClr val="D0E8B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Covariate ranges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" name="Google Shape;87;p38">
            <a:extLst>
              <a:ext uri="{FF2B5EF4-FFF2-40B4-BE49-F238E27FC236}">
                <a16:creationId xmlns:a16="http://schemas.microsoft.com/office/drawing/2014/main" id="{FE5173AB-C927-894A-B8B7-617EE7D46746}"/>
              </a:ext>
            </a:extLst>
          </p:cNvPr>
          <p:cNvCxnSpPr>
            <a:cxnSpLocks/>
          </p:cNvCxnSpPr>
          <p:nvPr/>
        </p:nvCxnSpPr>
        <p:spPr>
          <a:xfrm flipV="1">
            <a:off x="3363418" y="1557859"/>
            <a:ext cx="313615" cy="1134863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pic>
        <p:nvPicPr>
          <p:cNvPr id="43" name="Graphic 42" descr="Database">
            <a:extLst>
              <a:ext uri="{FF2B5EF4-FFF2-40B4-BE49-F238E27FC236}">
                <a16:creationId xmlns:a16="http://schemas.microsoft.com/office/drawing/2014/main" id="{177F1216-207F-4D41-828D-D3A25F0F0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9877" y="3042691"/>
            <a:ext cx="640900" cy="640900"/>
          </a:xfrm>
          <a:prstGeom prst="rect">
            <a:avLst/>
          </a:prstGeom>
        </p:spPr>
      </p:pic>
      <p:sp>
        <p:nvSpPr>
          <p:cNvPr id="54" name="Google Shape;92;p38">
            <a:extLst>
              <a:ext uri="{FF2B5EF4-FFF2-40B4-BE49-F238E27FC236}">
                <a16:creationId xmlns:a16="http://schemas.microsoft.com/office/drawing/2014/main" id="{79C82C08-A12B-AA42-866D-E975E54FDAD4}"/>
              </a:ext>
            </a:extLst>
          </p:cNvPr>
          <p:cNvSpPr/>
          <p:nvPr/>
        </p:nvSpPr>
        <p:spPr>
          <a:xfrm>
            <a:off x="6838419" y="1843294"/>
            <a:ext cx="1275997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Cross-validate Metamodels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92;p38">
            <a:extLst>
              <a:ext uri="{FF2B5EF4-FFF2-40B4-BE49-F238E27FC236}">
                <a16:creationId xmlns:a16="http://schemas.microsoft.com/office/drawing/2014/main" id="{821EA014-A284-A94B-A9D8-AFB19D9032D4}"/>
              </a:ext>
            </a:extLst>
          </p:cNvPr>
          <p:cNvSpPr/>
          <p:nvPr/>
        </p:nvSpPr>
        <p:spPr>
          <a:xfrm>
            <a:off x="6838419" y="3291279"/>
            <a:ext cx="1275997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Calibrate Model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raphic 55" descr="Database">
            <a:extLst>
              <a:ext uri="{FF2B5EF4-FFF2-40B4-BE49-F238E27FC236}">
                <a16:creationId xmlns:a16="http://schemas.microsoft.com/office/drawing/2014/main" id="{9F3EEE36-6BB7-304D-82FE-EADF311FD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8875" y="2810001"/>
            <a:ext cx="640900" cy="640900"/>
          </a:xfrm>
          <a:prstGeom prst="rect">
            <a:avLst/>
          </a:prstGeom>
        </p:spPr>
      </p:pic>
      <p:cxnSp>
        <p:nvCxnSpPr>
          <p:cNvPr id="61" name="Google Shape;95;p38">
            <a:extLst>
              <a:ext uri="{FF2B5EF4-FFF2-40B4-BE49-F238E27FC236}">
                <a16:creationId xmlns:a16="http://schemas.microsoft.com/office/drawing/2014/main" id="{D841FDF2-9F31-7942-86C6-3AF786B439C2}"/>
              </a:ext>
            </a:extLst>
          </p:cNvPr>
          <p:cNvCxnSpPr>
            <a:cxnSpLocks/>
          </p:cNvCxnSpPr>
          <p:nvPr/>
        </p:nvCxnSpPr>
        <p:spPr>
          <a:xfrm>
            <a:off x="7474014" y="3815236"/>
            <a:ext cx="0" cy="33576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cxnSp>
        <p:nvCxnSpPr>
          <p:cNvPr id="63" name="Google Shape;95;p38">
            <a:extLst>
              <a:ext uri="{FF2B5EF4-FFF2-40B4-BE49-F238E27FC236}">
                <a16:creationId xmlns:a16="http://schemas.microsoft.com/office/drawing/2014/main" id="{C6658960-E149-0B4B-A5F7-F9346365A859}"/>
              </a:ext>
            </a:extLst>
          </p:cNvPr>
          <p:cNvCxnSpPr>
            <a:cxnSpLocks/>
          </p:cNvCxnSpPr>
          <p:nvPr/>
        </p:nvCxnSpPr>
        <p:spPr>
          <a:xfrm>
            <a:off x="4385391" y="1557859"/>
            <a:ext cx="1" cy="24758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cxnSp>
        <p:nvCxnSpPr>
          <p:cNvPr id="65" name="Google Shape;87;p38">
            <a:extLst>
              <a:ext uri="{FF2B5EF4-FFF2-40B4-BE49-F238E27FC236}">
                <a16:creationId xmlns:a16="http://schemas.microsoft.com/office/drawing/2014/main" id="{44E31092-9D2E-B84B-9810-DA2DABC0FEA3}"/>
              </a:ext>
            </a:extLst>
          </p:cNvPr>
          <p:cNvCxnSpPr>
            <a:cxnSpLocks/>
          </p:cNvCxnSpPr>
          <p:nvPr/>
        </p:nvCxnSpPr>
        <p:spPr>
          <a:xfrm flipV="1">
            <a:off x="6107399" y="1527429"/>
            <a:ext cx="588373" cy="114309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cxnSp>
        <p:nvCxnSpPr>
          <p:cNvPr id="68" name="Google Shape;87;p38">
            <a:extLst>
              <a:ext uri="{FF2B5EF4-FFF2-40B4-BE49-F238E27FC236}">
                <a16:creationId xmlns:a16="http://schemas.microsoft.com/office/drawing/2014/main" id="{4AEA412E-048A-4049-983E-EAD04F9544CC}"/>
              </a:ext>
            </a:extLst>
          </p:cNvPr>
          <p:cNvCxnSpPr>
            <a:cxnSpLocks/>
          </p:cNvCxnSpPr>
          <p:nvPr/>
        </p:nvCxnSpPr>
        <p:spPr>
          <a:xfrm flipV="1">
            <a:off x="3748971" y="3498112"/>
            <a:ext cx="3017161" cy="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sp>
        <p:nvSpPr>
          <p:cNvPr id="71" name="Google Shape;92;p38">
            <a:extLst>
              <a:ext uri="{FF2B5EF4-FFF2-40B4-BE49-F238E27FC236}">
                <a16:creationId xmlns:a16="http://schemas.microsoft.com/office/drawing/2014/main" id="{27EFE651-5D20-A24E-985E-64CFC85610EF}"/>
              </a:ext>
            </a:extLst>
          </p:cNvPr>
          <p:cNvSpPr/>
          <p:nvPr/>
        </p:nvSpPr>
        <p:spPr>
          <a:xfrm>
            <a:off x="4848224" y="4400860"/>
            <a:ext cx="1275997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Aggregate Loads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" name="Google Shape;95;p38">
            <a:extLst>
              <a:ext uri="{FF2B5EF4-FFF2-40B4-BE49-F238E27FC236}">
                <a16:creationId xmlns:a16="http://schemas.microsoft.com/office/drawing/2014/main" id="{8CF05AC5-12C7-0043-8144-DDB4F61301DE}"/>
              </a:ext>
            </a:extLst>
          </p:cNvPr>
          <p:cNvCxnSpPr>
            <a:cxnSpLocks/>
          </p:cNvCxnSpPr>
          <p:nvPr/>
        </p:nvCxnSpPr>
        <p:spPr>
          <a:xfrm>
            <a:off x="7474014" y="1549197"/>
            <a:ext cx="1" cy="24758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cxnSp>
        <p:nvCxnSpPr>
          <p:cNvPr id="74" name="Google Shape;95;p38">
            <a:extLst>
              <a:ext uri="{FF2B5EF4-FFF2-40B4-BE49-F238E27FC236}">
                <a16:creationId xmlns:a16="http://schemas.microsoft.com/office/drawing/2014/main" id="{BFD551FD-6DBA-0E4C-94CC-D7146885602D}"/>
              </a:ext>
            </a:extLst>
          </p:cNvPr>
          <p:cNvCxnSpPr>
            <a:cxnSpLocks/>
          </p:cNvCxnSpPr>
          <p:nvPr/>
        </p:nvCxnSpPr>
        <p:spPr>
          <a:xfrm>
            <a:off x="7462498" y="2324169"/>
            <a:ext cx="0" cy="89949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sp>
        <p:nvSpPr>
          <p:cNvPr id="76" name="Google Shape;86;p38">
            <a:extLst>
              <a:ext uri="{FF2B5EF4-FFF2-40B4-BE49-F238E27FC236}">
                <a16:creationId xmlns:a16="http://schemas.microsoft.com/office/drawing/2014/main" id="{7A3423EE-FED4-6645-8463-47CC2E23793E}"/>
              </a:ext>
            </a:extLst>
          </p:cNvPr>
          <p:cNvSpPr/>
          <p:nvPr/>
        </p:nvSpPr>
        <p:spPr>
          <a:xfrm>
            <a:off x="6838419" y="4248460"/>
            <a:ext cx="1275997" cy="413666"/>
          </a:xfrm>
          <a:prstGeom prst="rect">
            <a:avLst/>
          </a:prstGeom>
          <a:solidFill>
            <a:srgbClr val="D0E8B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Definition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86;p38">
            <a:extLst>
              <a:ext uri="{FF2B5EF4-FFF2-40B4-BE49-F238E27FC236}">
                <a16:creationId xmlns:a16="http://schemas.microsoft.com/office/drawing/2014/main" id="{664D8641-9A26-C241-BC1A-3545C341FCAF}"/>
              </a:ext>
            </a:extLst>
          </p:cNvPr>
          <p:cNvSpPr/>
          <p:nvPr/>
        </p:nvSpPr>
        <p:spPr>
          <a:xfrm>
            <a:off x="6990819" y="4400860"/>
            <a:ext cx="1275997" cy="413666"/>
          </a:xfrm>
          <a:prstGeom prst="rect">
            <a:avLst/>
          </a:prstGeom>
          <a:solidFill>
            <a:srgbClr val="D0E8B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Definition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86;p38">
            <a:extLst>
              <a:ext uri="{FF2B5EF4-FFF2-40B4-BE49-F238E27FC236}">
                <a16:creationId xmlns:a16="http://schemas.microsoft.com/office/drawing/2014/main" id="{2BB3152C-35F6-EB4C-B573-C198372AF3E4}"/>
              </a:ext>
            </a:extLst>
          </p:cNvPr>
          <p:cNvSpPr/>
          <p:nvPr/>
        </p:nvSpPr>
        <p:spPr>
          <a:xfrm>
            <a:off x="7143219" y="4553260"/>
            <a:ext cx="1275997" cy="413666"/>
          </a:xfrm>
          <a:prstGeom prst="rect">
            <a:avLst/>
          </a:prstGeom>
          <a:solidFill>
            <a:srgbClr val="D0E8B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Definition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" name="Google Shape;95;p38">
            <a:extLst>
              <a:ext uri="{FF2B5EF4-FFF2-40B4-BE49-F238E27FC236}">
                <a16:creationId xmlns:a16="http://schemas.microsoft.com/office/drawing/2014/main" id="{89CF03A3-CCFE-0A4B-BF64-5CF34C9786BD}"/>
              </a:ext>
            </a:extLst>
          </p:cNvPr>
          <p:cNvCxnSpPr>
            <a:cxnSpLocks/>
          </p:cNvCxnSpPr>
          <p:nvPr/>
        </p:nvCxnSpPr>
        <p:spPr>
          <a:xfrm flipH="1">
            <a:off x="6332078" y="4607693"/>
            <a:ext cx="434054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pic>
        <p:nvPicPr>
          <p:cNvPr id="75" name="Graphic 74" descr="Filter">
            <a:extLst>
              <a:ext uri="{FF2B5EF4-FFF2-40B4-BE49-F238E27FC236}">
                <a16:creationId xmlns:a16="http://schemas.microsoft.com/office/drawing/2014/main" id="{CACB56CF-201D-A646-9693-5BE79BC5C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0495" y="1998082"/>
            <a:ext cx="417225" cy="417225"/>
          </a:xfrm>
          <a:prstGeom prst="rect">
            <a:avLst/>
          </a:prstGeom>
        </p:spPr>
      </p:pic>
      <p:pic>
        <p:nvPicPr>
          <p:cNvPr id="81" name="Graphic 80" descr="Disk">
            <a:extLst>
              <a:ext uri="{FF2B5EF4-FFF2-40B4-BE49-F238E27FC236}">
                <a16:creationId xmlns:a16="http://schemas.microsoft.com/office/drawing/2014/main" id="{763494C0-B785-D540-9474-AF7595C16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66816" y="4644676"/>
            <a:ext cx="413666" cy="413666"/>
          </a:xfrm>
          <a:prstGeom prst="rect">
            <a:avLst/>
          </a:prstGeom>
        </p:spPr>
      </p:pic>
      <p:pic>
        <p:nvPicPr>
          <p:cNvPr id="85" name="Graphic 84" descr="Statistics">
            <a:extLst>
              <a:ext uri="{FF2B5EF4-FFF2-40B4-BE49-F238E27FC236}">
                <a16:creationId xmlns:a16="http://schemas.microsoft.com/office/drawing/2014/main" id="{D75CC5D7-E481-3841-BC29-9B75AF2AE3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7502" y="3522101"/>
            <a:ext cx="378402" cy="3784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2dae28b86_0_9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4000" cy="62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dirty="0"/>
              <a:t>Disclosure Data Analysis</a:t>
            </a:r>
            <a:endParaRPr dirty="0"/>
          </a:p>
        </p:txBody>
      </p:sp>
      <p:sp>
        <p:nvSpPr>
          <p:cNvPr id="148" name="Google Shape;148;g72dae28b86_0_9"/>
          <p:cNvSpPr txBox="1">
            <a:spLocks noGrp="1"/>
          </p:cNvSpPr>
          <p:nvPr>
            <p:ph type="body" idx="1"/>
          </p:nvPr>
        </p:nvSpPr>
        <p:spPr>
          <a:xfrm>
            <a:off x="152776" y="747131"/>
            <a:ext cx="2772624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53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2018 had 1,798 disclose properties</a:t>
            </a:r>
          </a:p>
          <a:p>
            <a:pPr marL="4953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54 Building types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7FC7C2-86D1-2548-99E1-D1E070617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225" y="2897251"/>
            <a:ext cx="2899039" cy="2070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2B85C5-3687-7948-B2A8-36379E498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601" y="747131"/>
            <a:ext cx="2772623" cy="1980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8D04F-9D00-5E4B-A8BF-61907E03B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01" y="3104225"/>
            <a:ext cx="2558175" cy="1827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6BF29C-648B-0D4C-9883-337D6E688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6809" y="747131"/>
            <a:ext cx="2899039" cy="2070742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99E55CF-051A-D646-BBAA-643B43F35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976421"/>
              </p:ext>
            </p:extLst>
          </p:nvPr>
        </p:nvGraphicFramePr>
        <p:xfrm>
          <a:off x="6142212" y="2748731"/>
          <a:ext cx="2925399" cy="2134235"/>
        </p:xfrm>
        <a:graphic>
          <a:graphicData uri="http://schemas.openxmlformats.org/drawingml/2006/table">
            <a:tbl>
              <a:tblPr firstRow="1" lastRow="1" lastCol="1" bandRow="1" bandCol="1">
                <a:tableStyleId>{5C22544A-7EE6-4342-B048-85BDC9FD1C3A}</a:tableStyleId>
              </a:tblPr>
              <a:tblGrid>
                <a:gridCol w="1041077">
                  <a:extLst>
                    <a:ext uri="{9D8B030D-6E8A-4147-A177-3AD203B41FA5}">
                      <a16:colId xmlns:a16="http://schemas.microsoft.com/office/drawing/2014/main" val="1818241157"/>
                    </a:ext>
                  </a:extLst>
                </a:gridCol>
                <a:gridCol w="694519">
                  <a:extLst>
                    <a:ext uri="{9D8B030D-6E8A-4147-A177-3AD203B41FA5}">
                      <a16:colId xmlns:a16="http://schemas.microsoft.com/office/drawing/2014/main" val="1295662704"/>
                    </a:ext>
                  </a:extLst>
                </a:gridCol>
                <a:gridCol w="601917">
                  <a:extLst>
                    <a:ext uri="{9D8B030D-6E8A-4147-A177-3AD203B41FA5}">
                      <a16:colId xmlns:a16="http://schemas.microsoft.com/office/drawing/2014/main" val="928849472"/>
                    </a:ext>
                  </a:extLst>
                </a:gridCol>
                <a:gridCol w="587886">
                  <a:extLst>
                    <a:ext uri="{9D8B030D-6E8A-4147-A177-3AD203B41FA5}">
                      <a16:colId xmlns:a16="http://schemas.microsoft.com/office/drawing/2014/main" val="235501196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Input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381743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Address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1146 19th Street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3307 - 3311 M ST NW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1235 W Street NE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185104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Floor Area (ft</a:t>
                      </a:r>
                      <a:r>
                        <a:rPr lang="en-US" sz="1000" b="0" baseline="30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47083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54560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38964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305486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Year Built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1986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1991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1993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114465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Site EUI (kBtu/ft</a:t>
                      </a:r>
                      <a:r>
                        <a:rPr lang="en-US" sz="1000" b="0" baseline="30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/year)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59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84.1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43.9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709887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Electricity Use (kWh)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814,091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1,344,206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323,703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16707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Natural Gas Use (Therms)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6042.4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554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604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2dae28b86_0_9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4000" cy="62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dirty="0"/>
              <a:t>BEM Parametric Analysis</a:t>
            </a:r>
            <a:endParaRPr dirty="0"/>
          </a:p>
        </p:txBody>
      </p:sp>
      <p:sp>
        <p:nvSpPr>
          <p:cNvPr id="148" name="Google Shape;148;g72dae28b86_0_9"/>
          <p:cNvSpPr txBox="1">
            <a:spLocks noGrp="1"/>
          </p:cNvSpPr>
          <p:nvPr>
            <p:ph type="body" idx="1"/>
          </p:nvPr>
        </p:nvSpPr>
        <p:spPr>
          <a:xfrm>
            <a:off x="6733688" y="747131"/>
            <a:ext cx="2257387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53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300 Samples</a:t>
            </a:r>
          </a:p>
          <a:p>
            <a:pPr marL="4953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3-4 minutes per simulation</a:t>
            </a:r>
          </a:p>
          <a:p>
            <a:pPr marL="4953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endParaRPr sz="2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F6F8705-EB15-B043-B9E6-9C74D2E50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646649"/>
              </p:ext>
            </p:extLst>
          </p:nvPr>
        </p:nvGraphicFramePr>
        <p:xfrm>
          <a:off x="71719" y="654555"/>
          <a:ext cx="5006633" cy="4404785"/>
        </p:xfrm>
        <a:graphic>
          <a:graphicData uri="http://schemas.openxmlformats.org/drawingml/2006/table">
            <a:tbl>
              <a:tblPr firstRow="1" lastRow="1" lastCol="1" bandRow="1" bandCol="1">
                <a:tableStyleId>{5C22544A-7EE6-4342-B048-85BDC9FD1C3A}</a:tableStyleId>
              </a:tblPr>
              <a:tblGrid>
                <a:gridCol w="1168214">
                  <a:extLst>
                    <a:ext uri="{9D8B030D-6E8A-4147-A177-3AD203B41FA5}">
                      <a16:colId xmlns:a16="http://schemas.microsoft.com/office/drawing/2014/main" val="809799587"/>
                    </a:ext>
                  </a:extLst>
                </a:gridCol>
                <a:gridCol w="1001327">
                  <a:extLst>
                    <a:ext uri="{9D8B030D-6E8A-4147-A177-3AD203B41FA5}">
                      <a16:colId xmlns:a16="http://schemas.microsoft.com/office/drawing/2014/main" val="2032247585"/>
                    </a:ext>
                  </a:extLst>
                </a:gridCol>
                <a:gridCol w="1418546">
                  <a:extLst>
                    <a:ext uri="{9D8B030D-6E8A-4147-A177-3AD203B41FA5}">
                      <a16:colId xmlns:a16="http://schemas.microsoft.com/office/drawing/2014/main" val="765627385"/>
                    </a:ext>
                  </a:extLst>
                </a:gridCol>
                <a:gridCol w="1418546">
                  <a:extLst>
                    <a:ext uri="{9D8B030D-6E8A-4147-A177-3AD203B41FA5}">
                      <a16:colId xmlns:a16="http://schemas.microsoft.com/office/drawing/2014/main" val="2108073127"/>
                    </a:ext>
                  </a:extLst>
                </a:gridCol>
              </a:tblGrid>
              <a:tr h="231501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Measure Name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Variable Name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Type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Value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5931300"/>
                  </a:ext>
                </a:extLst>
              </a:tr>
              <a:tr h="268840">
                <a:tc rowSpan="6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Building from Building Type Ratios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Primary Building Type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Static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 err="1">
                          <a:solidFill>
                            <a:schemeClr val="tx1"/>
                          </a:solidFill>
                          <a:effectLst/>
                        </a:rPr>
                        <a:t>MediumOffice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487869"/>
                  </a:ext>
                </a:extLst>
              </a:tr>
              <a:tr h="2546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Floor Area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Continuous (Uniform)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[20,000, 75,000]ft</a:t>
                      </a:r>
                      <a:r>
                        <a:rPr lang="en-US" sz="900" b="0" baseline="30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976677"/>
                  </a:ext>
                </a:extLst>
              </a:tr>
              <a:tr h="2546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Number of Stories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Discrete (Uniform)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[2, 3, 4, 5, 6]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943307"/>
                  </a:ext>
                </a:extLst>
              </a:tr>
              <a:tr h="2546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Building Rotation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Continuous (Uniform)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[0, 180]°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795940"/>
                  </a:ext>
                </a:extLst>
              </a:tr>
              <a:tr h="2546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Aspect Ratio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Continuous (Uniform)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[1, 4]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96286"/>
                  </a:ext>
                </a:extLst>
              </a:tr>
              <a:tr h="268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Window to Wall Ratio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Continuous (Uniform)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[0.2, 0.8]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120641"/>
                  </a:ext>
                </a:extLst>
              </a:tr>
              <a:tr h="40326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Change Building Location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Weather File Name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Static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900" b="0" dirty="0">
                          <a:solidFill>
                            <a:schemeClr val="tx1"/>
                          </a:solidFill>
                          <a:effectLst/>
                        </a:rPr>
                        <a:t>USA_VA_Arlington-Ronald.Reagan.Washington.Natl.AP.724050_TMY3.epw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0751859"/>
                  </a:ext>
                </a:extLst>
              </a:tr>
              <a:tr h="268840">
                <a:tc rowSpan="4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Typical DOE Building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Target Standard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Discrete (Uniform)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[Pre-1980, 1980-2004, 90.1-2004, 90.1-2008, 90.1-2010]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478936"/>
                  </a:ext>
                </a:extLst>
              </a:tr>
              <a:tr h="2546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Heating Source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Discrete (Uniform)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[Electricity,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  <a:effectLst/>
                        </a:rPr>
                        <a:t>NaturalGas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]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956530"/>
                  </a:ext>
                </a:extLst>
              </a:tr>
              <a:tr h="268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Hours of Operation Start Time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Continuous (Uniform)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[6,10]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726298"/>
                  </a:ext>
                </a:extLst>
              </a:tr>
              <a:tr h="268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Hours of Operation Duration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Continuous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(Uniform)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[6,16]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100228"/>
                  </a:ext>
                </a:extLst>
              </a:tr>
              <a:tr h="268840">
                <a:tc rowSpan="2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Internal Loads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LPD Multiplier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Continuous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(Uniform)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[0.5, 10]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519987"/>
                  </a:ext>
                </a:extLst>
              </a:tr>
              <a:tr h="268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People Multiplier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Continuous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(Uniform)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[0.5, 10]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06335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4DE4E7C-7C68-C443-8856-556D7F0A2F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8352" y="2124645"/>
            <a:ext cx="3933392" cy="2814908"/>
          </a:xfrm>
          <a:prstGeom prst="rect">
            <a:avLst/>
          </a:prstGeom>
        </p:spPr>
      </p:pic>
      <p:pic>
        <p:nvPicPr>
          <p:cNvPr id="11" name="Picture 10" descr="A picture containing box&#10;&#10;Description automatically generated">
            <a:extLst>
              <a:ext uri="{FF2B5EF4-FFF2-40B4-BE49-F238E27FC236}">
                <a16:creationId xmlns:a16="http://schemas.microsoft.com/office/drawing/2014/main" id="{B754748D-B819-414A-A275-70D578D318D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9369" y="747131"/>
            <a:ext cx="1544320" cy="14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96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13F033-A320-3F49-80C2-121DDC37B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303464"/>
            <a:ext cx="9144000" cy="536572"/>
          </a:xfrm>
          <a:solidFill>
            <a:schemeClr val="accent1"/>
          </a:solidFill>
        </p:spPr>
        <p:txBody>
          <a:bodyPr vert="horz" lIns="91440" tIns="45720" rIns="91440" bIns="0" rtlCol="0" anchor="ctr">
            <a:no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Metamodels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809CC41-D8D5-8547-A54D-B19B5B2CD937}"/>
              </a:ext>
            </a:extLst>
          </p:cNvPr>
          <p:cNvSpPr/>
          <p:nvPr/>
        </p:nvSpPr>
        <p:spPr>
          <a:xfrm>
            <a:off x="2957945" y="4038601"/>
            <a:ext cx="2098964" cy="699654"/>
          </a:xfrm>
          <a:custGeom>
            <a:avLst/>
            <a:gdLst>
              <a:gd name="connsiteX0" fmla="*/ 48214 w 2092037"/>
              <a:gd name="connsiteY0" fmla="*/ 19673 h 699654"/>
              <a:gd name="connsiteX1" fmla="*/ 1759527 w 2092037"/>
              <a:gd name="connsiteY1" fmla="*/ 0 h 699654"/>
              <a:gd name="connsiteX2" fmla="*/ 2092037 w 2092037"/>
              <a:gd name="connsiteY2" fmla="*/ 284018 h 699654"/>
              <a:gd name="connsiteX3" fmla="*/ 0 w 2092037"/>
              <a:gd name="connsiteY3" fmla="*/ 699654 h 699654"/>
              <a:gd name="connsiteX4" fmla="*/ 48214 w 2092037"/>
              <a:gd name="connsiteY4" fmla="*/ 19673 h 69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2037" h="699654">
                <a:moveTo>
                  <a:pt x="48214" y="19673"/>
                </a:moveTo>
                <a:lnTo>
                  <a:pt x="1759527" y="0"/>
                </a:lnTo>
                <a:lnTo>
                  <a:pt x="2092037" y="284018"/>
                </a:lnTo>
                <a:lnTo>
                  <a:pt x="0" y="699654"/>
                </a:lnTo>
                <a:lnTo>
                  <a:pt x="48214" y="19673"/>
                </a:lnTo>
                <a:close/>
              </a:path>
            </a:pathLst>
          </a:custGeom>
          <a:solidFill>
            <a:srgbClr val="FAFC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C61469-8B3F-2A49-8F69-81FA26E161D2}"/>
              </a:ext>
            </a:extLst>
          </p:cNvPr>
          <p:cNvGrpSpPr/>
          <p:nvPr/>
        </p:nvGrpSpPr>
        <p:grpSpPr>
          <a:xfrm>
            <a:off x="693334" y="138308"/>
            <a:ext cx="7845345" cy="4512754"/>
            <a:chOff x="693334" y="138308"/>
            <a:chExt cx="7845345" cy="45127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A899B5-025A-5242-ABFA-6755E1CA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89277" y="3198229"/>
              <a:ext cx="3623203" cy="14528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D58850-90CC-6243-A644-CF189B3D1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3334" y="703384"/>
              <a:ext cx="3854725" cy="148709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9A8FBD-049D-234F-AA8A-65A9E1639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3335" y="3198229"/>
              <a:ext cx="3798248" cy="1427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753F578-0172-0141-9A14-DAE29FB59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89379" y="802949"/>
              <a:ext cx="3649300" cy="130998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0E54E4E-053A-A143-9CAD-8F0739BFC6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91357" y="138308"/>
              <a:ext cx="3854725" cy="4741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AC8144-84EB-EC49-851F-86564B8363FB}"/>
              </a:ext>
            </a:extLst>
          </p:cNvPr>
          <p:cNvSpPr txBox="1"/>
          <p:nvPr/>
        </p:nvSpPr>
        <p:spPr>
          <a:xfrm>
            <a:off x="247135" y="0"/>
            <a:ext cx="8686800" cy="2303464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D750C1-B52E-7A45-ADF2-C0D85DFDA41A}"/>
              </a:ext>
            </a:extLst>
          </p:cNvPr>
          <p:cNvSpPr txBox="1"/>
          <p:nvPr/>
        </p:nvSpPr>
        <p:spPr>
          <a:xfrm>
            <a:off x="228600" y="2840036"/>
            <a:ext cx="8686800" cy="2303464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22570F-00B7-AD42-8EC6-6AE75A2F1118}"/>
              </a:ext>
            </a:extLst>
          </p:cNvPr>
          <p:cNvSpPr/>
          <p:nvPr/>
        </p:nvSpPr>
        <p:spPr>
          <a:xfrm>
            <a:off x="6390753" y="4912668"/>
            <a:ext cx="2021728" cy="230832"/>
          </a:xfrm>
          <a:prstGeom prst="rect">
            <a:avLst/>
          </a:prstGeom>
          <a:solidFill>
            <a:schemeClr val="bg1">
              <a:alpha val="37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Source: https://xkcd.com/2048/</a:t>
            </a:r>
          </a:p>
        </p:txBody>
      </p:sp>
    </p:spTree>
    <p:extLst>
      <p:ext uri="{BB962C8B-B14F-4D97-AF65-F5344CB8AC3E}">
        <p14:creationId xmlns:p14="http://schemas.microsoft.com/office/powerpoint/2010/main" val="3557634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76">
            <a:extLst>
              <a:ext uri="{FF2B5EF4-FFF2-40B4-BE49-F238E27FC236}">
                <a16:creationId xmlns:a16="http://schemas.microsoft.com/office/drawing/2014/main" id="{44B4680D-BB93-384A-9B77-3CC055E4800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tIns="0"/>
          <a:lstStyle/>
          <a:p>
            <a:pPr lvl="0"/>
            <a:r>
              <a:rPr lang="en-US" dirty="0"/>
              <a:t>Random Forest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AB24B9-36F0-1941-B71D-4D809D567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76" y="747131"/>
            <a:ext cx="4307652" cy="4003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Ensemble method using multiple decision trees</a:t>
            </a:r>
          </a:p>
          <a:p>
            <a:r>
              <a:rPr lang="en-US" dirty="0"/>
              <a:t>Parameters (of interest) include:</a:t>
            </a:r>
          </a:p>
          <a:p>
            <a:pPr lvl="1"/>
            <a:r>
              <a:rPr lang="en-US" dirty="0"/>
              <a:t>Max depth, max features, min samples/leaf, min samples/split, and number of estimators</a:t>
            </a:r>
          </a:p>
          <a:p>
            <a:r>
              <a:rPr lang="en-US" dirty="0"/>
              <a:t>If classification then majority voting. If regression then average of all trees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887D017-3B6E-6D4C-8545-008F031EC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B6879478-2216-504C-B845-85AF2C6DF08D}"/>
              </a:ext>
            </a:extLst>
          </p:cNvPr>
          <p:cNvSpPr txBox="1">
            <a:spLocks/>
          </p:cNvSpPr>
          <p:nvPr/>
        </p:nvSpPr>
        <p:spPr>
          <a:xfrm>
            <a:off x="4601645" y="1521267"/>
            <a:ext cx="3583794" cy="306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955A3-DFA9-1248-9716-59A2F3A81C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0428" y="1521267"/>
            <a:ext cx="4184543" cy="28061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6FDEB6-16FC-8B44-82B0-91C3D433DA10}"/>
              </a:ext>
            </a:extLst>
          </p:cNvPr>
          <p:cNvSpPr/>
          <p:nvPr/>
        </p:nvSpPr>
        <p:spPr>
          <a:xfrm rot="16200000">
            <a:off x="6940633" y="2878037"/>
            <a:ext cx="343535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Source: https://cdn-images-1.medium.com/max/1600/1*i0o8mjFfCn-uD79-F1Cqkw.png</a:t>
            </a:r>
          </a:p>
        </p:txBody>
      </p:sp>
    </p:spTree>
    <p:extLst>
      <p:ext uri="{BB962C8B-B14F-4D97-AF65-F5344CB8AC3E}">
        <p14:creationId xmlns:p14="http://schemas.microsoft.com/office/powerpoint/2010/main" val="3782696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76">
            <a:extLst>
              <a:ext uri="{FF2B5EF4-FFF2-40B4-BE49-F238E27FC236}">
                <a16:creationId xmlns:a16="http://schemas.microsoft.com/office/drawing/2014/main" id="{44B4680D-BB93-384A-9B77-3CC055E4800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Training Methodology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292042F5-B997-714C-9919-B5C351893D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57136" y="630621"/>
            <a:ext cx="3736920" cy="1117495"/>
          </a:xfrm>
        </p:spPr>
        <p:txBody>
          <a:bodyPr>
            <a:normAutofit/>
          </a:bodyPr>
          <a:lstStyle/>
          <a:p>
            <a:r>
              <a:rPr lang="en-US" sz="1400" dirty="0"/>
              <a:t>A </a:t>
            </a:r>
            <a:r>
              <a:rPr lang="en-US" sz="1400" dirty="0" err="1"/>
              <a:t>downsampling</a:t>
            </a:r>
            <a:r>
              <a:rPr lang="en-US" sz="1400" dirty="0"/>
              <a:t> variable was used to prevent overfitting of the data. Value was set to 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808863-0E1C-8347-86C7-C42C3F6470A5}"/>
              </a:ext>
            </a:extLst>
          </p:cNvPr>
          <p:cNvSpPr/>
          <p:nvPr/>
        </p:nvSpPr>
        <p:spPr>
          <a:xfrm>
            <a:off x="457199" y="1068637"/>
            <a:ext cx="4219460" cy="3855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916240D-E909-6E4D-82F6-08D5E50C3A10}"/>
              </a:ext>
            </a:extLst>
          </p:cNvPr>
          <p:cNvCxnSpPr>
            <a:cxnSpLocks/>
          </p:cNvCxnSpPr>
          <p:nvPr/>
        </p:nvCxnSpPr>
        <p:spPr>
          <a:xfrm>
            <a:off x="893895" y="1074144"/>
            <a:ext cx="0" cy="38008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9CDBACC-4475-6140-B63E-E3EFC697E0F7}"/>
              </a:ext>
            </a:extLst>
          </p:cNvPr>
          <p:cNvCxnSpPr>
            <a:cxnSpLocks/>
          </p:cNvCxnSpPr>
          <p:nvPr/>
        </p:nvCxnSpPr>
        <p:spPr>
          <a:xfrm>
            <a:off x="1310700" y="1068637"/>
            <a:ext cx="0" cy="38008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1DB917C-D7A6-A644-8450-8DBA335C3498}"/>
              </a:ext>
            </a:extLst>
          </p:cNvPr>
          <p:cNvCxnSpPr>
            <a:cxnSpLocks/>
          </p:cNvCxnSpPr>
          <p:nvPr/>
        </p:nvCxnSpPr>
        <p:spPr>
          <a:xfrm>
            <a:off x="1712815" y="1068637"/>
            <a:ext cx="0" cy="38008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51F571-25FF-2E49-B4B4-FD7D811C0BE6}"/>
              </a:ext>
            </a:extLst>
          </p:cNvPr>
          <p:cNvCxnSpPr>
            <a:cxnSpLocks/>
          </p:cNvCxnSpPr>
          <p:nvPr/>
        </p:nvCxnSpPr>
        <p:spPr>
          <a:xfrm>
            <a:off x="2114931" y="1068637"/>
            <a:ext cx="0" cy="38008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1002E1A-F2A2-D647-BBEF-A2C34819910D}"/>
              </a:ext>
            </a:extLst>
          </p:cNvPr>
          <p:cNvCxnSpPr>
            <a:cxnSpLocks/>
          </p:cNvCxnSpPr>
          <p:nvPr/>
        </p:nvCxnSpPr>
        <p:spPr>
          <a:xfrm>
            <a:off x="2522555" y="1068637"/>
            <a:ext cx="0" cy="38008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FF81DD-AA82-8F46-8C17-DCF359DB44BD}"/>
              </a:ext>
            </a:extLst>
          </p:cNvPr>
          <p:cNvCxnSpPr>
            <a:cxnSpLocks/>
          </p:cNvCxnSpPr>
          <p:nvPr/>
        </p:nvCxnSpPr>
        <p:spPr>
          <a:xfrm>
            <a:off x="2930179" y="1068637"/>
            <a:ext cx="0" cy="38008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3D95377-24DD-C740-9974-6ACB5F556B8F}"/>
              </a:ext>
            </a:extLst>
          </p:cNvPr>
          <p:cNvCxnSpPr>
            <a:cxnSpLocks/>
          </p:cNvCxnSpPr>
          <p:nvPr/>
        </p:nvCxnSpPr>
        <p:spPr>
          <a:xfrm>
            <a:off x="3332295" y="1068637"/>
            <a:ext cx="0" cy="38008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A9B4F31-A698-B947-B326-A5AC28CF1A60}"/>
              </a:ext>
            </a:extLst>
          </p:cNvPr>
          <p:cNvCxnSpPr>
            <a:cxnSpLocks/>
          </p:cNvCxnSpPr>
          <p:nvPr/>
        </p:nvCxnSpPr>
        <p:spPr>
          <a:xfrm>
            <a:off x="3734411" y="1068637"/>
            <a:ext cx="0" cy="38008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84E93-80A9-F145-8420-2163A874D07C}"/>
              </a:ext>
            </a:extLst>
          </p:cNvPr>
          <p:cNvCxnSpPr>
            <a:cxnSpLocks/>
          </p:cNvCxnSpPr>
          <p:nvPr/>
        </p:nvCxnSpPr>
        <p:spPr>
          <a:xfrm>
            <a:off x="4125509" y="1068637"/>
            <a:ext cx="0" cy="38008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67DC98-D826-0D4A-83B6-3DB4135D4264}"/>
              </a:ext>
            </a:extLst>
          </p:cNvPr>
          <p:cNvCxnSpPr>
            <a:cxnSpLocks/>
          </p:cNvCxnSpPr>
          <p:nvPr/>
        </p:nvCxnSpPr>
        <p:spPr>
          <a:xfrm>
            <a:off x="4522116" y="1068637"/>
            <a:ext cx="0" cy="38008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AEFCFB72-12F8-6C48-9176-125770269809}"/>
              </a:ext>
            </a:extLst>
          </p:cNvPr>
          <p:cNvSpPr/>
          <p:nvPr/>
        </p:nvSpPr>
        <p:spPr>
          <a:xfrm rot="16200000">
            <a:off x="1733012" y="223154"/>
            <a:ext cx="323469" cy="2875096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37FF7439-5084-3D4F-8FF8-834D8A763B53}"/>
              </a:ext>
            </a:extLst>
          </p:cNvPr>
          <p:cNvSpPr/>
          <p:nvPr/>
        </p:nvSpPr>
        <p:spPr>
          <a:xfrm rot="16200000">
            <a:off x="3765472" y="1065791"/>
            <a:ext cx="323469" cy="1189823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B2E3F0-8BEF-3B4C-B36D-BCB71754CC7B}"/>
              </a:ext>
            </a:extLst>
          </p:cNvPr>
          <p:cNvSpPr txBox="1"/>
          <p:nvPr/>
        </p:nvSpPr>
        <p:spPr>
          <a:xfrm>
            <a:off x="2114931" y="716120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Samples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8ABF5D-7A9E-0A4C-A313-34B2EB7C34B0}"/>
              </a:ext>
            </a:extLst>
          </p:cNvPr>
          <p:cNvSpPr txBox="1"/>
          <p:nvPr/>
        </p:nvSpPr>
        <p:spPr>
          <a:xfrm>
            <a:off x="1178702" y="1896973"/>
            <a:ext cx="1365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Dataset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0C29AE-0D60-454D-A422-436EBE3741AD}"/>
              </a:ext>
            </a:extLst>
          </p:cNvPr>
          <p:cNvSpPr txBox="1"/>
          <p:nvPr/>
        </p:nvSpPr>
        <p:spPr>
          <a:xfrm>
            <a:off x="3388597" y="1865741"/>
            <a:ext cx="107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Dataset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D389C5E-FE92-624A-81B6-1357C7845C0E}"/>
              </a:ext>
            </a:extLst>
          </p:cNvPr>
          <p:cNvCxnSpPr>
            <a:cxnSpLocks/>
          </p:cNvCxnSpPr>
          <p:nvPr/>
        </p:nvCxnSpPr>
        <p:spPr>
          <a:xfrm flipV="1">
            <a:off x="4609509" y="1498967"/>
            <a:ext cx="23083" cy="5930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1EAD6EA-4001-B146-A6AC-13FD7A4A28C5}"/>
              </a:ext>
            </a:extLst>
          </p:cNvPr>
          <p:cNvSpPr txBox="1"/>
          <p:nvPr/>
        </p:nvSpPr>
        <p:spPr>
          <a:xfrm>
            <a:off x="4328531" y="2092025"/>
            <a:ext cx="152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Withheld 8760-Contiguous Validation Dataset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56C190F-D880-2842-8F6F-118F39C73A4E}"/>
              </a:ext>
            </a:extLst>
          </p:cNvPr>
          <p:cNvSpPr txBox="1">
            <a:spLocks/>
          </p:cNvSpPr>
          <p:nvPr/>
        </p:nvSpPr>
        <p:spPr>
          <a:xfrm>
            <a:off x="252627" y="2970552"/>
            <a:ext cx="2920375" cy="1595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Model performance used PCC on test dataset</a:t>
            </a:r>
          </a:p>
          <a:p>
            <a:endParaRPr lang="en-US" sz="1400" dirty="0"/>
          </a:p>
          <a:p>
            <a:r>
              <a:rPr lang="en-US" sz="1400" dirty="0"/>
              <a:t>Validation dataset evaluated using NMBE and CVRMSE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8EB4253-069D-174A-937E-481768D53B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057713"/>
            <a:ext cx="2424664" cy="542747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16D50D8-2440-1A42-9A91-E5DC9A207C92}"/>
              </a:ext>
            </a:extLst>
          </p:cNvPr>
          <p:cNvCxnSpPr/>
          <p:nvPr/>
        </p:nvCxnSpPr>
        <p:spPr>
          <a:xfrm>
            <a:off x="134648" y="2842704"/>
            <a:ext cx="8774935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E315A8FD-85A8-0143-8A3A-83F586FE3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590" y="3807934"/>
            <a:ext cx="1723930" cy="67371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BDD87C8-0C87-434F-B2C0-7F0ED0754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000" y="3764992"/>
            <a:ext cx="2489812" cy="75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00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B0D4DAB-B3FA-F442-896E-9C73A191A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29" y="2810072"/>
            <a:ext cx="3006647" cy="22549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F32643-6B82-6A42-979F-B5AE6D1CD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24" y="624467"/>
            <a:ext cx="3084858" cy="2313643"/>
          </a:xfrm>
          <a:prstGeom prst="rect">
            <a:avLst/>
          </a:prstGeom>
        </p:spPr>
      </p:pic>
      <p:sp>
        <p:nvSpPr>
          <p:cNvPr id="11" name="Shape 276">
            <a:extLst>
              <a:ext uri="{FF2B5EF4-FFF2-40B4-BE49-F238E27FC236}">
                <a16:creationId xmlns:a16="http://schemas.microsoft.com/office/drawing/2014/main" id="{44B4680D-BB93-384A-9B77-3CC055E4800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tIns="0"/>
          <a:lstStyle/>
          <a:p>
            <a:pPr lvl="0"/>
            <a:r>
              <a:rPr lang="en-US" dirty="0"/>
              <a:t>Random Forest Fitting with Cross Validation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834AD-D2E9-1041-97A0-F79E0A492655}"/>
              </a:ext>
            </a:extLst>
          </p:cNvPr>
          <p:cNvSpPr txBox="1"/>
          <p:nvPr/>
        </p:nvSpPr>
        <p:spPr>
          <a:xfrm>
            <a:off x="4315467" y="4727648"/>
            <a:ext cx="16594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Electricity consumption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2FB0-413C-2E4F-B776-72544FAD2FDA}"/>
              </a:ext>
            </a:extLst>
          </p:cNvPr>
          <p:cNvSpPr txBox="1"/>
          <p:nvPr/>
        </p:nvSpPr>
        <p:spPr>
          <a:xfrm>
            <a:off x="6640064" y="4726451"/>
            <a:ext cx="1281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Gas consumption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7FFDE-3675-DA42-95C3-B10C5D8DE9E0}"/>
              </a:ext>
            </a:extLst>
          </p:cNvPr>
          <p:cNvSpPr txBox="1"/>
          <p:nvPr/>
        </p:nvSpPr>
        <p:spPr>
          <a:xfrm rot="16200000">
            <a:off x="-507059" y="1399598"/>
            <a:ext cx="15199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Electricity Consumption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C0008-4AA5-2B4A-9CA1-4C2D5AD95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9647" y="2055374"/>
            <a:ext cx="2617444" cy="2623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4EDD84-20A0-4340-974A-2474D80A1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002" y="2055374"/>
            <a:ext cx="2573322" cy="26296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799F5F-A96C-A645-A0B3-F97A5EE9C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3584" y="745969"/>
            <a:ext cx="3657600" cy="13716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DC99FB3-A6C3-7B4B-9A07-A2AF9833A2C2}"/>
              </a:ext>
            </a:extLst>
          </p:cNvPr>
          <p:cNvSpPr txBox="1"/>
          <p:nvPr/>
        </p:nvSpPr>
        <p:spPr>
          <a:xfrm rot="16200000">
            <a:off x="-349966" y="3417890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Gas Consumption</a:t>
            </a:r>
          </a:p>
        </p:txBody>
      </p:sp>
    </p:spTree>
    <p:extLst>
      <p:ext uri="{BB962C8B-B14F-4D97-AF65-F5344CB8AC3E}">
        <p14:creationId xmlns:p14="http://schemas.microsoft.com/office/powerpoint/2010/main" val="1883316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0">
      <a:dk1>
        <a:srgbClr val="333333"/>
      </a:dk1>
      <a:lt1>
        <a:srgbClr val="FFFFFF"/>
      </a:lt1>
      <a:dk2>
        <a:srgbClr val="FFC425"/>
      </a:dk2>
      <a:lt2>
        <a:srgbClr val="8DC63F"/>
      </a:lt2>
      <a:accent1>
        <a:srgbClr val="0079C1"/>
      </a:accent1>
      <a:accent2>
        <a:srgbClr val="00A4E4"/>
      </a:accent2>
      <a:accent3>
        <a:srgbClr val="F6A01A"/>
      </a:accent3>
      <a:accent4>
        <a:srgbClr val="5E9732"/>
      </a:accent4>
      <a:accent5>
        <a:srgbClr val="933C06"/>
      </a:accent5>
      <a:accent6>
        <a:srgbClr val="6A737B"/>
      </a:accent6>
      <a:hlink>
        <a:srgbClr val="0079C1"/>
      </a:hlink>
      <a:folHlink>
        <a:srgbClr val="00A4E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639</Words>
  <Application>Microsoft Macintosh PowerPoint</Application>
  <PresentationFormat>On-screen Show (16:9)</PresentationFormat>
  <Paragraphs>199</Paragraphs>
  <Slides>12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Times New Roman</vt:lpstr>
      <vt:lpstr>Calibri</vt:lpstr>
      <vt:lpstr>Arial</vt:lpstr>
      <vt:lpstr>Office Theme</vt:lpstr>
      <vt:lpstr>PowerPoint Presentation</vt:lpstr>
      <vt:lpstr>Research Question</vt:lpstr>
      <vt:lpstr>Analysis Workflow</vt:lpstr>
      <vt:lpstr>Disclosure Data Analysis</vt:lpstr>
      <vt:lpstr>BEM Parametric Analysis</vt:lpstr>
      <vt:lpstr>PowerPoint Presentation</vt:lpstr>
      <vt:lpstr>Random Forest</vt:lpstr>
      <vt:lpstr>Training Methodology</vt:lpstr>
      <vt:lpstr>Random Forest Fitting with Cross Validation</vt:lpstr>
      <vt:lpstr>Calibration Formulation</vt:lpstr>
      <vt:lpstr>Calibration Results and Load Aggregation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Long</dc:creator>
  <cp:lastModifiedBy>Long, Nicholas</cp:lastModifiedBy>
  <cp:revision>49</cp:revision>
  <dcterms:created xsi:type="dcterms:W3CDTF">2018-08-08T15:58:08Z</dcterms:created>
  <dcterms:modified xsi:type="dcterms:W3CDTF">2020-04-29T02:04:13Z</dcterms:modified>
</cp:coreProperties>
</file>